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48"/>
  </p:notesMasterIdLst>
  <p:handoutMasterIdLst>
    <p:handoutMasterId r:id="rId49"/>
  </p:handoutMasterIdLst>
  <p:sldIdLst>
    <p:sldId id="256" r:id="rId6"/>
    <p:sldId id="300" r:id="rId7"/>
    <p:sldId id="290" r:id="rId8"/>
    <p:sldId id="262" r:id="rId9"/>
    <p:sldId id="272" r:id="rId10"/>
    <p:sldId id="265" r:id="rId11"/>
    <p:sldId id="267" r:id="rId12"/>
    <p:sldId id="281" r:id="rId13"/>
    <p:sldId id="282" r:id="rId14"/>
    <p:sldId id="283" r:id="rId15"/>
    <p:sldId id="269" r:id="rId16"/>
    <p:sldId id="274" r:id="rId17"/>
    <p:sldId id="280" r:id="rId18"/>
    <p:sldId id="303" r:id="rId19"/>
    <p:sldId id="285" r:id="rId20"/>
    <p:sldId id="296" r:id="rId21"/>
    <p:sldId id="301" r:id="rId22"/>
    <p:sldId id="259" r:id="rId23"/>
    <p:sldId id="260" r:id="rId24"/>
    <p:sldId id="268" r:id="rId25"/>
    <p:sldId id="266" r:id="rId26"/>
    <p:sldId id="271" r:id="rId27"/>
    <p:sldId id="309" r:id="rId28"/>
    <p:sldId id="258" r:id="rId29"/>
    <p:sldId id="310" r:id="rId30"/>
    <p:sldId id="311" r:id="rId31"/>
    <p:sldId id="264" r:id="rId32"/>
    <p:sldId id="312" r:id="rId33"/>
    <p:sldId id="313" r:id="rId34"/>
    <p:sldId id="302" r:id="rId35"/>
    <p:sldId id="276" r:id="rId36"/>
    <p:sldId id="278" r:id="rId37"/>
    <p:sldId id="314" r:id="rId38"/>
    <p:sldId id="284" r:id="rId39"/>
    <p:sldId id="297" r:id="rId40"/>
    <p:sldId id="299" r:id="rId41"/>
    <p:sldId id="315" r:id="rId42"/>
    <p:sldId id="306" r:id="rId43"/>
    <p:sldId id="316" r:id="rId44"/>
    <p:sldId id="322" r:id="rId45"/>
    <p:sldId id="286" r:id="rId46"/>
    <p:sldId id="287" r:id="rId47"/>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768" y="42"/>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F6D4C3-146E-4428-B7FC-AAE3815ED0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861545-763A-4DC1-86CB-AB446902DC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3C4FA4-6273-4FCD-9431-B2FA37A52B1D}" type="datetime1">
              <a:rPr lang="en-GB" smtClean="0"/>
              <a:t>28/06/2023</a:t>
            </a:fld>
            <a:endParaRPr lang="en-GB"/>
          </a:p>
        </p:txBody>
      </p:sp>
      <p:sp>
        <p:nvSpPr>
          <p:cNvPr id="4" name="Footer Placeholder 3">
            <a:extLst>
              <a:ext uri="{FF2B5EF4-FFF2-40B4-BE49-F238E27FC236}">
                <a16:creationId xmlns:a16="http://schemas.microsoft.com/office/drawing/2014/main" id="{80255F93-EAD0-4AB3-9163-A50017B37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2727E1-F6B7-4482-9E80-83A5B77A5F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513D-FE0E-4BF1-B698-EDDAF4AFC670}" type="slidenum">
              <a:rPr lang="en-GB" smtClean="0"/>
              <a:t>‹#›</a:t>
            </a:fld>
            <a:endParaRPr lang="en-GB"/>
          </a:p>
        </p:txBody>
      </p:sp>
    </p:spTree>
    <p:extLst>
      <p:ext uri="{BB962C8B-B14F-4D97-AF65-F5344CB8AC3E}">
        <p14:creationId xmlns:p14="http://schemas.microsoft.com/office/powerpoint/2010/main" val="3574859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3EA62-1A64-4FB3-96F1-53DEEE7C688D}" type="datetime1">
              <a:rPr lang="en-GB" noProof="0" smtClean="0"/>
              <a:t>28/06/2023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7667F-63A3-4AF1-9BEF-619D4C86425F}" type="slidenum">
              <a:rPr lang="en-GB" noProof="0" smtClean="0"/>
              <a:t>‹#›</a:t>
            </a:fld>
            <a:endParaRPr lang="en-GB" noProof="0"/>
          </a:p>
        </p:txBody>
      </p:sp>
    </p:spTree>
    <p:extLst>
      <p:ext uri="{BB962C8B-B14F-4D97-AF65-F5344CB8AC3E}">
        <p14:creationId xmlns:p14="http://schemas.microsoft.com/office/powerpoint/2010/main" val="3272552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7667F-63A3-4AF1-9BEF-619D4C86425F}" type="slidenum">
              <a:rPr lang="en-GB" smtClean="0"/>
              <a:t>1</a:t>
            </a:fld>
            <a:endParaRPr lang="en-GB"/>
          </a:p>
        </p:txBody>
      </p:sp>
    </p:spTree>
    <p:extLst>
      <p:ext uri="{BB962C8B-B14F-4D97-AF65-F5344CB8AC3E}">
        <p14:creationId xmlns:p14="http://schemas.microsoft.com/office/powerpoint/2010/main" val="11275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7667F-63A3-4AF1-9BEF-619D4C86425F}" type="slidenum">
              <a:rPr lang="en-GB" smtClean="0"/>
              <a:t>2</a:t>
            </a:fld>
            <a:endParaRPr lang="en-GB"/>
          </a:p>
        </p:txBody>
      </p:sp>
    </p:spTree>
    <p:extLst>
      <p:ext uri="{BB962C8B-B14F-4D97-AF65-F5344CB8AC3E}">
        <p14:creationId xmlns:p14="http://schemas.microsoft.com/office/powerpoint/2010/main" val="29714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7667F-63A3-4AF1-9BEF-619D4C8642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24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7667F-63A3-4AF1-9BEF-619D4C8642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19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rtlCol="0" anchor="b">
            <a:normAutofit/>
          </a:bodyPr>
          <a:lstStyle>
            <a:lvl1pPr algn="ctr">
              <a:lnSpc>
                <a:spcPct val="80000"/>
              </a:lnSpc>
              <a:defRPr sz="5400" spc="-150">
                <a:solidFill>
                  <a:srgbClr val="FFFEFF"/>
                </a:solidFill>
              </a:defRPr>
            </a:lvl1pPr>
          </a:lstStyle>
          <a:p>
            <a:pPr rtl="0"/>
            <a:r>
              <a:rPr lang="en-GB" noProof="0"/>
              <a:t>Click to edit Master title style</a:t>
            </a:r>
          </a:p>
        </p:txBody>
      </p:sp>
      <p:sp>
        <p:nvSpPr>
          <p:cNvPr id="3" name="Subtitle 2"/>
          <p:cNvSpPr>
            <a:spLocks noGrp="1"/>
          </p:cNvSpPr>
          <p:nvPr>
            <p:ph type="subTitle" idx="1"/>
          </p:nvPr>
        </p:nvSpPr>
        <p:spPr>
          <a:xfrm>
            <a:off x="1759237" y="3906266"/>
            <a:ext cx="8673427" cy="1322587"/>
          </a:xfrm>
        </p:spPr>
        <p:txBody>
          <a:bodyPr tIns="0" rtlCol="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rtl="0"/>
            <a:fld id="{3865B756-601E-4FDC-928D-D793CCB5F9FC}" type="datetime1">
              <a:rPr lang="en-GB" noProof="0" smtClean="0"/>
              <a:t>28/06/2023</a:t>
            </a:fld>
            <a:endParaRPr lang="en-GB" noProof="0"/>
          </a:p>
        </p:txBody>
      </p:sp>
      <p:sp>
        <p:nvSpPr>
          <p:cNvPr id="5" name="Footer Placeholder 4"/>
          <p:cNvSpPr>
            <a:spLocks noGrp="1"/>
          </p:cNvSpPr>
          <p:nvPr>
            <p:ph type="ftr" sz="quarter" idx="11"/>
          </p:nvPr>
        </p:nvSpPr>
        <p:spPr>
          <a:xfrm>
            <a:off x="804672" y="6227064"/>
            <a:ext cx="10588752" cy="320040"/>
          </a:xfrm>
        </p:spPr>
        <p:txBody>
          <a:bodyPr rtlCol="0"/>
          <a:lstStyle>
            <a:lvl1pPr algn="ctr">
              <a:defRPr/>
            </a:lvl1pPr>
          </a:lstStyle>
          <a:p>
            <a:pPr rtl="0"/>
            <a:endParaRPr lang="en-GB" noProof="0"/>
          </a:p>
        </p:txBody>
      </p:sp>
      <p:sp>
        <p:nvSpPr>
          <p:cNvPr id="6" name="Slide Number Placeholder 5"/>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rtlCol="0"/>
          <a:lstStyle>
            <a:lvl1pPr>
              <a:defRPr>
                <a:solidFill>
                  <a:srgbClr val="FFFEFF"/>
                </a:solidFill>
              </a:defRPr>
            </a:lvl1pPr>
          </a:lstStyle>
          <a:p>
            <a:pPr rtl="0"/>
            <a:r>
              <a:rPr lang="en-GB" noProof="0"/>
              <a:t>Click to edit Master title style</a:t>
            </a:r>
          </a:p>
        </p:txBody>
      </p:sp>
      <p:sp>
        <p:nvSpPr>
          <p:cNvPr id="3" name="Vertical Text Placeholder 2"/>
          <p:cNvSpPr>
            <a:spLocks noGrp="1"/>
          </p:cNvSpPr>
          <p:nvPr>
            <p:ph type="body" orient="vert" idx="1" hasCustomPrompt="1"/>
          </p:nvPr>
        </p:nvSpPr>
        <p:spPr>
          <a:xfrm>
            <a:off x="5109983" y="794719"/>
            <a:ext cx="6275035" cy="5257090"/>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D4860D7F-16AC-4474-8324-8E08C2C0E145}" type="datetime1">
              <a:rPr lang="en-GB" noProof="0" smtClean="0"/>
              <a:t>28/06/2023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rtlCol="0"/>
          <a:lstStyle>
            <a:lvl1pPr algn="l">
              <a:lnSpc>
                <a:spcPct val="80000"/>
              </a:lnSpc>
              <a:defRPr>
                <a:solidFill>
                  <a:srgbClr val="FFFEFF"/>
                </a:solidFill>
              </a:defRPr>
            </a:lvl1pPr>
          </a:lstStyle>
          <a:p>
            <a:pPr rtl="0"/>
            <a:r>
              <a:rPr lang="en-GB" noProof="0"/>
              <a:t>Click to edit Master title style</a:t>
            </a:r>
          </a:p>
        </p:txBody>
      </p:sp>
      <p:sp>
        <p:nvSpPr>
          <p:cNvPr id="3" name="Vertical Text Placeholder 2"/>
          <p:cNvSpPr>
            <a:spLocks noGrp="1"/>
          </p:cNvSpPr>
          <p:nvPr>
            <p:ph type="body" orient="vert" idx="1" hasCustomPrompt="1"/>
          </p:nvPr>
        </p:nvSpPr>
        <p:spPr>
          <a:xfrm>
            <a:off x="802747" y="798444"/>
            <a:ext cx="6268622" cy="5257303"/>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804672" y="320040"/>
            <a:ext cx="3657600" cy="320040"/>
          </a:xfrm>
        </p:spPr>
        <p:txBody>
          <a:bodyPr rtlCol="0"/>
          <a:lstStyle/>
          <a:p>
            <a:pPr rtl="0"/>
            <a:fld id="{CD56A04D-BE69-4424-9C8A-5906633C8D11}" type="datetime1">
              <a:rPr lang="en-GB" noProof="0" smtClean="0"/>
              <a:t>28/06/2023</a:t>
            </a:fld>
            <a:endParaRPr lang="en-GB" noProof="0"/>
          </a:p>
        </p:txBody>
      </p:sp>
      <p:sp>
        <p:nvSpPr>
          <p:cNvPr id="5" name="Footer Placeholder 4"/>
          <p:cNvSpPr>
            <a:spLocks noGrp="1"/>
          </p:cNvSpPr>
          <p:nvPr>
            <p:ph type="ftr" sz="quarter" idx="11"/>
          </p:nvPr>
        </p:nvSpPr>
        <p:spPr>
          <a:xfrm>
            <a:off x="804672" y="6227064"/>
            <a:ext cx="10588752" cy="320040"/>
          </a:xfrm>
        </p:spPr>
        <p:txBody>
          <a:bodyPr rtlCol="0"/>
          <a:lstStyle/>
          <a:p>
            <a:pPr rtl="0"/>
            <a:endParaRPr lang="en-GB" noProof="0"/>
          </a:p>
        </p:txBody>
      </p:sp>
      <p:sp>
        <p:nvSpPr>
          <p:cNvPr id="6" name="Slide Number Placeholder 5"/>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041400"/>
            <a:ext cx="12192000" cy="4216400"/>
          </a:xfrm>
          <a:prstGeom prst="rect">
            <a:avLst/>
          </a:prstGeom>
          <a:solidFill>
            <a:schemeClr val="accent3">
              <a:lumMod val="20000"/>
              <a:lumOff val="80000"/>
              <a:alpha val="80000"/>
            </a:schemeClr>
          </a:solidFill>
        </p:spPr>
        <p:txBody>
          <a:bodyPr vert="horz" lIns="91440" tIns="45720" rIns="91440" bIns="45720" rtlCol="0" anchor="ctr">
            <a:normAutofit/>
          </a:bodyPr>
          <a:lstStyle/>
          <a:p>
            <a:pPr lvl="0">
              <a:spcBef>
                <a:spcPct val="0"/>
              </a:spcBef>
              <a:buNone/>
            </a:pPr>
            <a:endParaRPr lang="en-US" sz="4400" b="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endParaRPr>
          </a:p>
        </p:txBody>
      </p:sp>
      <p:sp>
        <p:nvSpPr>
          <p:cNvPr id="2" name="Title 1"/>
          <p:cNvSpPr>
            <a:spLocks noGrp="1"/>
          </p:cNvSpPr>
          <p:nvPr>
            <p:ph type="ctrTitle"/>
          </p:nvPr>
        </p:nvSpPr>
        <p:spPr>
          <a:xfrm>
            <a:off x="1524000" y="1041400"/>
            <a:ext cx="9144000" cy="2387600"/>
          </a:xfrm>
          <a:noFill/>
        </p:spPr>
        <p:txBody>
          <a:bodyPr anchor="b"/>
          <a:lstStyle>
            <a:lvl1pPr algn="ctr">
              <a:defRPr sz="6000" b="0" cap="none" spc="0">
                <a:ln w="0"/>
                <a:solidFill>
                  <a:schemeClr val="tx2">
                    <a:lumMod val="50000"/>
                  </a:schemeClr>
                </a:solidFill>
                <a:effectLst>
                  <a:outerShdw blurRad="38100" dist="19050" dir="2700000" algn="tl" rotWithShape="0">
                    <a:schemeClr val="tx1">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b="0" cap="none" spc="0">
                <a:ln w="0"/>
                <a:solidFill>
                  <a:schemeClr val="tx1"/>
                </a:solidFill>
                <a:effectLst>
                  <a:outerShdw blurRad="38100" dist="19050" dir="2700000" algn="tl" rotWithShape="0">
                    <a:schemeClr val="tx1">
                      <a:alpha val="40000"/>
                    </a:scheme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47B1E0-F476-4322-AA53-0018286DBC2F}"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46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99E97-DADD-4C08-B07A-21ABC2EC9C0C}"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11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79426430-5DC0-47CA-BF30-F2CEF34F1CCC}"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566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62E9D0-9F88-4809-9326-E87DB6BC4685}"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458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BD937-36D5-440B-91A0-6786F6EDBFCD}" type="datetime1">
              <a:rPr lang="en-US" smtClean="0"/>
              <a:t>6/28/2023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9783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D020A-2292-4331-AC54-713AADF8BC0C}" type="datetime1">
              <a:rPr lang="en-US" smtClean="0"/>
              <a:t>6/28/2023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917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9A559-F34C-48D0-A2A2-37B0B078BBAB}" type="datetime1">
              <a:rPr lang="en-US" smtClean="0"/>
              <a:t>6/28/2023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915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B5B2-44EC-4F73-968D-750C1952CA62}"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472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rtlCol="0"/>
          <a:lstStyle>
            <a:lvl1pPr>
              <a:defRPr>
                <a:solidFill>
                  <a:srgbClr val="FFFEFF"/>
                </a:solidFill>
              </a:defRPr>
            </a:lvl1pPr>
          </a:lstStyle>
          <a:p>
            <a:pPr rtl="0"/>
            <a:r>
              <a:rPr lang="en-GB" noProof="0"/>
              <a:t>Click to edit Master title style</a:t>
            </a:r>
          </a:p>
        </p:txBody>
      </p:sp>
      <p:sp>
        <p:nvSpPr>
          <p:cNvPr id="3" name="Content Placeholder 2"/>
          <p:cNvSpPr>
            <a:spLocks noGrp="1"/>
          </p:cNvSpPr>
          <p:nvPr>
            <p:ph idx="1" hasCustomPrompt="1"/>
          </p:nvPr>
        </p:nvSpPr>
        <p:spPr>
          <a:xfrm>
            <a:off x="5118447" y="803186"/>
            <a:ext cx="6281873" cy="5248622"/>
          </a:xfrm>
        </p:spPr>
        <p:txBody>
          <a:bodyPr rtlCol="0" anchor="ct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78132C54-377C-44F6-80CC-8303565DEDAB}" type="datetime1">
              <a:rPr lang="en-GB" noProof="0" smtClean="0"/>
              <a:t>28/06/2023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3D9984-D554-4F72-BAB6-CB2CCA8D58F4}"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2596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E9944-B6E8-44FA-B3BC-28C8F3B97A63}"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8642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6BA2A-22AB-40C3-A6FE-08AE8F5EAD50}"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65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rtlCol="0" anchor="b">
            <a:normAutofit/>
          </a:bodyPr>
          <a:lstStyle>
            <a:lvl1pPr algn="ctr">
              <a:defRPr sz="4400">
                <a:solidFill>
                  <a:srgbClr val="FFFEFF"/>
                </a:solidFill>
              </a:defRPr>
            </a:lvl1pPr>
          </a:lstStyle>
          <a:p>
            <a:pPr rtl="0"/>
            <a:r>
              <a:rPr lang="en-GB" noProof="0"/>
              <a:t>Click to edit Master title style</a:t>
            </a:r>
          </a:p>
        </p:txBody>
      </p:sp>
      <p:sp>
        <p:nvSpPr>
          <p:cNvPr id="3" name="Text Placeholder 2"/>
          <p:cNvSpPr>
            <a:spLocks noGrp="1"/>
          </p:cNvSpPr>
          <p:nvPr>
            <p:ph type="body" idx="1" hasCustomPrompt="1"/>
          </p:nvPr>
        </p:nvSpPr>
        <p:spPr>
          <a:xfrm>
            <a:off x="3344215" y="3846851"/>
            <a:ext cx="5490223" cy="1383770"/>
          </a:xfrm>
        </p:spPr>
        <p:txBody>
          <a:bodyPr tIns="0" rtlCol="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04672" y="320040"/>
            <a:ext cx="3657600" cy="320040"/>
          </a:xfrm>
        </p:spPr>
        <p:txBody>
          <a:bodyPr rtlCol="0"/>
          <a:lstStyle/>
          <a:p>
            <a:pPr rtl="0"/>
            <a:fld id="{88F151EE-EDA6-41A5-80FF-96B7513F902D}" type="datetime1">
              <a:rPr lang="en-GB" noProof="0" smtClean="0"/>
              <a:t>28/06/2023</a:t>
            </a:fld>
            <a:endParaRPr lang="en-GB" noProof="0"/>
          </a:p>
        </p:txBody>
      </p:sp>
      <p:sp>
        <p:nvSpPr>
          <p:cNvPr id="5" name="Footer Placeholder 4"/>
          <p:cNvSpPr>
            <a:spLocks noGrp="1"/>
          </p:cNvSpPr>
          <p:nvPr>
            <p:ph type="ftr" sz="quarter" idx="11"/>
          </p:nvPr>
        </p:nvSpPr>
        <p:spPr>
          <a:xfrm>
            <a:off x="804672" y="6227064"/>
            <a:ext cx="10588752" cy="320040"/>
          </a:xfrm>
        </p:spPr>
        <p:txBody>
          <a:bodyPr rtlCol="0"/>
          <a:lstStyle>
            <a:lvl1pPr algn="ctr">
              <a:defRPr/>
            </a:lvl1pPr>
          </a:lstStyle>
          <a:p>
            <a:pPr rtl="0"/>
            <a:endParaRPr lang="en-GB" noProof="0"/>
          </a:p>
        </p:txBody>
      </p:sp>
      <p:sp>
        <p:nvSpPr>
          <p:cNvPr id="6" name="Slide Number Placeholder 5"/>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rtlCol="0"/>
          <a:lstStyle>
            <a:lvl1pPr>
              <a:defRPr>
                <a:solidFill>
                  <a:srgbClr val="FFFEFF"/>
                </a:solidFill>
              </a:defRPr>
            </a:lvl1pPr>
          </a:lstStyle>
          <a:p>
            <a:pPr rtl="0"/>
            <a:r>
              <a:rPr lang="en-GB" noProof="0"/>
              <a:t>Click to edit Master title style</a:t>
            </a:r>
          </a:p>
        </p:txBody>
      </p:sp>
      <p:sp>
        <p:nvSpPr>
          <p:cNvPr id="3" name="Content Placeholder 2"/>
          <p:cNvSpPr>
            <a:spLocks noGrp="1"/>
          </p:cNvSpPr>
          <p:nvPr>
            <p:ph sz="half" idx="1" hasCustomPrompt="1"/>
          </p:nvPr>
        </p:nvSpPr>
        <p:spPr>
          <a:xfrm>
            <a:off x="5120878" y="803187"/>
            <a:ext cx="6269591" cy="238265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18447" y="3672162"/>
            <a:ext cx="6272022" cy="238358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a:xfrm>
            <a:off x="804672" y="320040"/>
            <a:ext cx="3657600" cy="320040"/>
          </a:xfrm>
        </p:spPr>
        <p:txBody>
          <a:bodyPr rtlCol="0"/>
          <a:lstStyle/>
          <a:p>
            <a:pPr rtl="0"/>
            <a:fld id="{2EEE1B47-AF36-487A-83AD-23D006F7AF76}" type="datetime1">
              <a:rPr lang="en-GB" noProof="0" smtClean="0"/>
              <a:t>28/06/2023</a:t>
            </a:fld>
            <a:endParaRPr lang="en-GB" noProof="0"/>
          </a:p>
        </p:txBody>
      </p:sp>
      <p:sp>
        <p:nvSpPr>
          <p:cNvPr id="6" name="Footer Placeholder 5"/>
          <p:cNvSpPr>
            <a:spLocks noGrp="1"/>
          </p:cNvSpPr>
          <p:nvPr>
            <p:ph type="ftr" sz="quarter" idx="11"/>
          </p:nvPr>
        </p:nvSpPr>
        <p:spPr>
          <a:xfrm>
            <a:off x="804672" y="6227064"/>
            <a:ext cx="10588752" cy="320040"/>
          </a:xfrm>
        </p:spPr>
        <p:txBody>
          <a:bodyPr rtlCol="0"/>
          <a:lstStyle/>
          <a:p>
            <a:pPr rtl="0"/>
            <a:endParaRPr lang="en-GB" noProof="0"/>
          </a:p>
        </p:txBody>
      </p:sp>
      <p:sp>
        <p:nvSpPr>
          <p:cNvPr id="7" name="Slide Number Placeholder 6"/>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rtlCol="0"/>
          <a:lstStyle>
            <a:lvl1pPr>
              <a:defRPr>
                <a:solidFill>
                  <a:srgbClr val="FFFEFF"/>
                </a:solidFill>
              </a:defRPr>
            </a:lvl1pPr>
          </a:lstStyle>
          <a:p>
            <a:pPr rtl="0"/>
            <a:r>
              <a:rPr lang="en-GB" noProof="0"/>
              <a:t>Click to edit Master title style</a:t>
            </a:r>
          </a:p>
        </p:txBody>
      </p:sp>
      <p:sp>
        <p:nvSpPr>
          <p:cNvPr id="3" name="Text Placeholder 2"/>
          <p:cNvSpPr>
            <a:spLocks noGrp="1"/>
          </p:cNvSpPr>
          <p:nvPr>
            <p:ph type="body" idx="1" hasCustomPrompt="1"/>
          </p:nvPr>
        </p:nvSpPr>
        <p:spPr>
          <a:xfrm>
            <a:off x="5125137" y="803185"/>
            <a:ext cx="6265088"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25305" y="1488985"/>
            <a:ext cx="6264350" cy="1696853"/>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18653" y="3665887"/>
            <a:ext cx="6264414"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18447" y="4351687"/>
            <a:ext cx="6265588" cy="170406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a:xfrm>
            <a:off x="804672" y="320040"/>
            <a:ext cx="3657600" cy="320040"/>
          </a:xfrm>
        </p:spPr>
        <p:txBody>
          <a:bodyPr rtlCol="0"/>
          <a:lstStyle/>
          <a:p>
            <a:pPr rtl="0"/>
            <a:fld id="{8825F1D6-AE3F-48D3-BC73-46F13CBA98B1}" type="datetime1">
              <a:rPr lang="en-GB" noProof="0" smtClean="0"/>
              <a:t>28/06/2023</a:t>
            </a:fld>
            <a:endParaRPr lang="en-GB" noProof="0"/>
          </a:p>
        </p:txBody>
      </p:sp>
      <p:sp>
        <p:nvSpPr>
          <p:cNvPr id="8" name="Footer Placeholder 7"/>
          <p:cNvSpPr>
            <a:spLocks noGrp="1"/>
          </p:cNvSpPr>
          <p:nvPr>
            <p:ph type="ftr" sz="quarter" idx="11"/>
          </p:nvPr>
        </p:nvSpPr>
        <p:spPr>
          <a:xfrm>
            <a:off x="804672" y="6227064"/>
            <a:ext cx="10588752" cy="320040"/>
          </a:xfrm>
        </p:spPr>
        <p:txBody>
          <a:bodyPr rtlCol="0"/>
          <a:lstStyle/>
          <a:p>
            <a:pPr rtl="0"/>
            <a:endParaRPr lang="en-GB" noProof="0"/>
          </a:p>
        </p:txBody>
      </p:sp>
      <p:sp>
        <p:nvSpPr>
          <p:cNvPr id="9" name="Slide Number Placeholder 8"/>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rtlCol="0"/>
          <a:lstStyle>
            <a:lvl1pPr>
              <a:defRPr>
                <a:solidFill>
                  <a:srgbClr val="FFFEFF"/>
                </a:solidFill>
              </a:defRPr>
            </a:lvl1pPr>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4E7F6F7C-B6FA-46D0-A968-88EEC1993D68}" type="datetime1">
              <a:rPr lang="en-GB" noProof="0" smtClean="0"/>
              <a:t>28/06/2023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rtlCol="0"/>
          <a:lstStyle/>
          <a:p>
            <a:pPr rtl="0"/>
            <a:fld id="{57972D4B-B38F-443F-A195-F14141166986}" type="datetime1">
              <a:rPr lang="en-GB" noProof="0" smtClean="0"/>
              <a:t>28/06/2023</a:t>
            </a:fld>
            <a:endParaRPr lang="en-GB" noProof="0"/>
          </a:p>
        </p:txBody>
      </p:sp>
      <p:sp>
        <p:nvSpPr>
          <p:cNvPr id="3" name="Footer Placeholder 2"/>
          <p:cNvSpPr>
            <a:spLocks noGrp="1"/>
          </p:cNvSpPr>
          <p:nvPr>
            <p:ph type="ftr" sz="quarter" idx="11"/>
          </p:nvPr>
        </p:nvSpPr>
        <p:spPr>
          <a:xfrm>
            <a:off x="804672" y="6227064"/>
            <a:ext cx="10588752" cy="320040"/>
          </a:xfrm>
        </p:spPr>
        <p:txBody>
          <a:bodyPr rtlCol="0"/>
          <a:lstStyle/>
          <a:p>
            <a:pPr rtl="0"/>
            <a:endParaRPr lang="en-GB" noProof="0"/>
          </a:p>
        </p:txBody>
      </p:sp>
      <p:sp>
        <p:nvSpPr>
          <p:cNvPr id="4" name="Slide Number Placeholder 3"/>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rtlCol="0" anchor="b">
            <a:noAutofit/>
          </a:bodyPr>
          <a:lstStyle>
            <a:lvl1pPr algn="ctr">
              <a:defRPr sz="3200">
                <a:solidFill>
                  <a:srgbClr val="FFFEFF"/>
                </a:solidFill>
              </a:defRPr>
            </a:lvl1pPr>
          </a:lstStyle>
          <a:p>
            <a:pPr rtl="0"/>
            <a:r>
              <a:rPr lang="en-GB" noProof="0"/>
              <a:t>Click to edit Master title style</a:t>
            </a:r>
          </a:p>
        </p:txBody>
      </p:sp>
      <p:sp>
        <p:nvSpPr>
          <p:cNvPr id="3" name="Content Placeholder 2"/>
          <p:cNvSpPr>
            <a:spLocks noGrp="1"/>
          </p:cNvSpPr>
          <p:nvPr>
            <p:ph idx="1" hasCustomPrompt="1"/>
          </p:nvPr>
        </p:nvSpPr>
        <p:spPr>
          <a:xfrm>
            <a:off x="5109983" y="802809"/>
            <a:ext cx="6275035" cy="5249940"/>
          </a:xfrm>
        </p:spPr>
        <p:txBody>
          <a:bodyPr rtlCol="0" anchor="ct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888631" y="3580186"/>
            <a:ext cx="3501197" cy="1221164"/>
          </a:xfrm>
        </p:spPr>
        <p:txBody>
          <a:bodyPr rtlCol="0"/>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3E01A9D8-4568-4437-AD87-917A5FF652A8}" type="datetime1">
              <a:rPr lang="en-GB" noProof="0" smtClean="0"/>
              <a:t>28/06/2023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2" name="Title 1"/>
          <p:cNvSpPr>
            <a:spLocks noGrp="1"/>
          </p:cNvSpPr>
          <p:nvPr>
            <p:ph type="title"/>
          </p:nvPr>
        </p:nvSpPr>
        <p:spPr>
          <a:xfrm>
            <a:off x="885443" y="2360255"/>
            <a:ext cx="5776646" cy="1178032"/>
          </a:xfrm>
        </p:spPr>
        <p:txBody>
          <a:bodyPr bIns="0" rtlCol="0" anchor="b">
            <a:normAutofit/>
          </a:bodyPr>
          <a:lstStyle>
            <a:lvl1pPr>
              <a:defRPr sz="3600">
                <a:solidFill>
                  <a:srgbClr val="FFFEFF"/>
                </a:solidFill>
              </a:defRPr>
            </a:lvl1pPr>
          </a:lstStyle>
          <a:p>
            <a:pPr rtl="0"/>
            <a:r>
              <a:rPr lang="en-GB" noProof="0"/>
              <a:t>Click to edit Master title style</a:t>
            </a:r>
          </a:p>
        </p:txBody>
      </p:sp>
      <p:sp>
        <p:nvSpPr>
          <p:cNvPr id="4" name="Text Placeholder 3"/>
          <p:cNvSpPr>
            <a:spLocks noGrp="1"/>
          </p:cNvSpPr>
          <p:nvPr>
            <p:ph type="body" sz="half" idx="2" hasCustomPrompt="1"/>
          </p:nvPr>
        </p:nvSpPr>
        <p:spPr>
          <a:xfrm>
            <a:off x="885443" y="3545012"/>
            <a:ext cx="5776646" cy="1274198"/>
          </a:xfrm>
        </p:spPr>
        <p:txBody>
          <a:bodyPr rtlCol="0">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a:xfrm>
            <a:off x="804672" y="320040"/>
            <a:ext cx="3657600" cy="320040"/>
          </a:xfrm>
        </p:spPr>
        <p:txBody>
          <a:bodyPr rtlCol="0"/>
          <a:lstStyle/>
          <a:p>
            <a:pPr rtl="0"/>
            <a:fld id="{18DD7E9E-9E71-4FC6-9C52-F0D5B94E0CBD}" type="datetime1">
              <a:rPr lang="en-GB" noProof="0" smtClean="0"/>
              <a:t>28/06/2023</a:t>
            </a:fld>
            <a:endParaRPr lang="en-GB" noProof="0"/>
          </a:p>
        </p:txBody>
      </p:sp>
      <p:sp>
        <p:nvSpPr>
          <p:cNvPr id="6" name="Footer Placeholder 5"/>
          <p:cNvSpPr>
            <a:spLocks noGrp="1"/>
          </p:cNvSpPr>
          <p:nvPr>
            <p:ph type="ftr" sz="quarter" idx="11"/>
          </p:nvPr>
        </p:nvSpPr>
        <p:spPr>
          <a:xfrm>
            <a:off x="804672" y="6227064"/>
            <a:ext cx="5942203" cy="320040"/>
          </a:xfrm>
        </p:spPr>
        <p:txBody>
          <a:bodyPr rtlCol="0"/>
          <a:lstStyle/>
          <a:p>
            <a:pPr rtl="0"/>
            <a:endParaRPr lang="en-GB" noProof="0"/>
          </a:p>
        </p:txBody>
      </p:sp>
      <p:sp>
        <p:nvSpPr>
          <p:cNvPr id="7" name="Slide Number Placeholder 6"/>
          <p:cNvSpPr>
            <a:spLocks noGrp="1"/>
          </p:cNvSpPr>
          <p:nvPr>
            <p:ph type="sldNum" sz="quarter" idx="12"/>
          </p:nvPr>
        </p:nvSpPr>
        <p:spPr>
          <a:xfrm>
            <a:off x="5828377"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pPr rtl="0"/>
            <a:r>
              <a:rPr lang="en-GB" noProof="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rtl="0"/>
            <a:fld id="{58F5BFF4-71AD-411B-9643-1BACC007E75D}" type="datetime1">
              <a:rPr lang="en-GB" noProof="0" smtClean="0"/>
              <a:t>28/06/2023</a:t>
            </a:fld>
            <a:endParaRPr lang="en-GB" noProof="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6D22F896-40B5-4ADD-8801-0D06FADFA095}"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3">
              <a:lumMod val="20000"/>
              <a:lumOff val="80000"/>
              <a:alpha val="8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solidFill>
            <a:schemeClr val="accent3">
              <a:lumMod val="20000"/>
              <a:lumOff val="80000"/>
              <a:alpha val="80000"/>
            </a:schemeClr>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solidFill>
              </a:defRPr>
            </a:lvl1pPr>
          </a:lstStyle>
          <a:p>
            <a:fld id="{ABCC73E2-E386-4A38-B838-238D9BA645F8}" type="datetime1">
              <a:rPr lang="en-US" smtClean="0"/>
              <a:pPr/>
              <a:t>6/28/2023</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62050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b="0" kern="120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Clr>
          <a:schemeClr val="tx2">
            <a:lumMod val="75000"/>
          </a:schemeClr>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eeOoh2i7VCw"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99tCg596QSc"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aa26HnAcxYc"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2PwprdcYa4o"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sxTLk8gWJH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Y2sjLGacUII"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tAsdo0zMUyA"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6tqOMxaGgB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IeHBVYDVrrE"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2LX7QoL1Dxk"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jQLvGghaDb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jQLvGghaDbE"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IDaJ7rFg66A" TargetMode="Externa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outu.be/fzQbI58BzBo"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outu.be/cWc7vYjgnTs"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outu.be/mUQHGpxrz-8"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outu.be/R17t65gL-ZU"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youtu.be/N00JbKpZKKw"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Xd2nTXsivHs"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outu.be/QgoC92qtLj4"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outu.be/30b7_S0paCQ"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outu.be/g6eA4PjWhws"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youtu.be/5ZsoephKGZs"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M-2ed2hY6Ck" TargetMode="External"/><Relationship Id="rId2" Type="http://schemas.openxmlformats.org/officeDocument/2006/relationships/hyperlink" Target="https://youtu.be/dfe8tCcHnKY" TargetMode="Externa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Fk-4lXLM34g"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youtu.be/bFkyhlIm4m0"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youtu.be/stCIkeMGTTc"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youtu.be/BMAZe89O61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cwDmDTjrBNA"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outu.be/FP808MiJUcM"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youtu.be/AZKcl4-tcuo"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youtu.be/S-rB0pHI9f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6fUCvxRxK2w"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gZLLVacAT6Y"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VRBUA5rgaL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10Z1eNq21yc"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angle 180">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183" name="Group 182">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84"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5"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6"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7"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8"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9"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90"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91"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6"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7"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8"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9"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0"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1"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2"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3"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4"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5"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6"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grpSp>
      <p:grpSp>
        <p:nvGrpSpPr>
          <p:cNvPr id="258" name="Group 257">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259" name="Rectangle 258">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0"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1" name="Rectangle 260">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895415" y="2075504"/>
            <a:ext cx="3654569" cy="3257433"/>
          </a:xfrm>
        </p:spPr>
        <p:txBody>
          <a:bodyPr rtlCol="0">
            <a:normAutofit/>
          </a:bodyPr>
          <a:lstStyle/>
          <a:p>
            <a:pPr rtl="0"/>
            <a:r>
              <a:rPr lang="en-GB" b="1" dirty="0">
                <a:latin typeface="Comic Sans MS" panose="030F0702030302020204" pitchFamily="66" charset="0"/>
              </a:rPr>
              <a:t>Assembly Music years 3 and 4</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128182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9AE30-4D00-4188-BBDE-31DEC295FB0D}"/>
              </a:ext>
            </a:extLst>
          </p:cNvPr>
          <p:cNvSpPr>
            <a:spLocks noGrp="1"/>
          </p:cNvSpPr>
          <p:nvPr>
            <p:ph idx="1"/>
          </p:nvPr>
        </p:nvSpPr>
        <p:spPr>
          <a:xfrm>
            <a:off x="420624" y="219456"/>
            <a:ext cx="11411712" cy="6384544"/>
          </a:xfrm>
          <a:solidFill>
            <a:srgbClr val="92D050">
              <a:alpha val="80000"/>
            </a:srgbClr>
          </a:solidFill>
        </p:spPr>
        <p:txBody>
          <a:bodyPr>
            <a:normAutofit/>
          </a:bodyPr>
          <a:lstStyle/>
          <a:p>
            <a:r>
              <a:rPr lang="en-GB" dirty="0"/>
              <a:t>In 2016 cellist </a:t>
            </a:r>
            <a:r>
              <a:rPr lang="en-GB" dirty="0" err="1"/>
              <a:t>Sheku</a:t>
            </a:r>
            <a:r>
              <a:rPr lang="en-GB" dirty="0"/>
              <a:t> </a:t>
            </a:r>
            <a:r>
              <a:rPr lang="en-GB" dirty="0" err="1"/>
              <a:t>Kanneh</a:t>
            </a:r>
            <a:r>
              <a:rPr lang="en-GB" dirty="0"/>
              <a:t>-Mason was the first-ever black musician to win the coveted BBC Young Musician, a competition that has been running since 1978. </a:t>
            </a:r>
          </a:p>
          <a:p>
            <a:r>
              <a:rPr lang="en-GB" dirty="0"/>
              <a:t>But he’s not the only one in the family to have made his mark there, with pianist sisters </a:t>
            </a:r>
            <a:r>
              <a:rPr lang="en-GB" dirty="0" err="1"/>
              <a:t>Isata</a:t>
            </a:r>
            <a:r>
              <a:rPr lang="en-GB" dirty="0"/>
              <a:t> and </a:t>
            </a:r>
            <a:r>
              <a:rPr lang="en-GB" dirty="0" err="1"/>
              <a:t>Jeneba</a:t>
            </a:r>
            <a:r>
              <a:rPr lang="en-GB" dirty="0"/>
              <a:t> reaching the keyboard finals in 2014 and 2018 respectively.</a:t>
            </a:r>
          </a:p>
          <a:p>
            <a:r>
              <a:rPr lang="en-GB" dirty="0"/>
              <a:t> The family have also performed at the BAFTAs and in 2018 </a:t>
            </a:r>
            <a:r>
              <a:rPr lang="en-GB" dirty="0" err="1"/>
              <a:t>Sheku</a:t>
            </a:r>
            <a:r>
              <a:rPr lang="en-GB" dirty="0"/>
              <a:t> reached an audience of two billion worldwide when he played at the wedding of Prince Harry and Meghan Markle. </a:t>
            </a:r>
            <a:r>
              <a:rPr lang="en-GB" dirty="0" err="1"/>
              <a:t>Sheku</a:t>
            </a:r>
            <a:r>
              <a:rPr lang="en-GB" dirty="0"/>
              <a:t> and </a:t>
            </a:r>
            <a:r>
              <a:rPr lang="en-GB" dirty="0" err="1"/>
              <a:t>Isata</a:t>
            </a:r>
            <a:r>
              <a:rPr lang="en-GB" dirty="0"/>
              <a:t> have both made best-selling recordings and in 2020 all seven released an album built around Saint-Saëns’s Carnival of the Animals with new poems by Michael Morpurgo, of War Horse fame, read by Morpurgo and Olivia Colman, together with irresistible illustrations by Emma Chichester Clark. In May, the family were awarded the Global Award for Best Classical Artist 2021.</a:t>
            </a:r>
          </a:p>
        </p:txBody>
      </p:sp>
    </p:spTree>
    <p:extLst>
      <p:ext uri="{BB962C8B-B14F-4D97-AF65-F5344CB8AC3E}">
        <p14:creationId xmlns:p14="http://schemas.microsoft.com/office/powerpoint/2010/main" val="288741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4954" y="4466465"/>
            <a:ext cx="4220817" cy="2013848"/>
          </a:xfrm>
          <a:solidFill>
            <a:srgbClr val="92D050"/>
          </a:solidFill>
        </p:spPr>
        <p:txBody>
          <a:bodyPr>
            <a:normAutofit/>
          </a:bodyPr>
          <a:lstStyle/>
          <a:p>
            <a:r>
              <a:rPr lang="de-DE" b="1" dirty="0"/>
              <a:t>Elmer Bernstein</a:t>
            </a:r>
          </a:p>
          <a:p>
            <a:r>
              <a:rPr lang="de-DE" b="1" dirty="0"/>
              <a:t>The Great Escape</a:t>
            </a:r>
          </a:p>
          <a:p>
            <a:r>
              <a:rPr lang="de-DE" dirty="0"/>
              <a:t> (April 4, 1922 – August 18, 2004)</a:t>
            </a:r>
            <a:endParaRPr lang="en-GB" sz="2800" b="1" dirty="0"/>
          </a:p>
        </p:txBody>
      </p:sp>
      <p:sp>
        <p:nvSpPr>
          <p:cNvPr id="7" name="Subtitle 2"/>
          <p:cNvSpPr txBox="1">
            <a:spLocks/>
          </p:cNvSpPr>
          <p:nvPr/>
        </p:nvSpPr>
        <p:spPr>
          <a:xfrm>
            <a:off x="5711686" y="1068111"/>
            <a:ext cx="6480313" cy="4801061"/>
          </a:xfrm>
          <a:prstGeom prst="rect">
            <a:avLst/>
          </a:prstGeom>
          <a:solidFill>
            <a:srgbClr val="92D050"/>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t>In a career that spanned more than five decades, Elmer Bernstein composed "some of the most recognizable and memorable themes in Hollywood history", including over 150 original movie scores.</a:t>
            </a:r>
          </a:p>
          <a:p>
            <a:pPr algn="l"/>
            <a:r>
              <a:rPr lang="en-GB" b="1" u="sng" dirty="0">
                <a:hlinkClick r:id="rId2"/>
              </a:rPr>
              <a:t>https://youtu.be/eeOoh2i7VCw</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George Walker - Concerts, Biography &amp; News - BBC Music"/>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1865106" y="1805400"/>
            <a:ext cx="3517160" cy="2204417"/>
          </a:xfrm>
          <a:prstGeom prst="rect">
            <a:avLst/>
          </a:prstGeom>
        </p:spPr>
      </p:pic>
    </p:spTree>
    <p:extLst>
      <p:ext uri="{BB962C8B-B14F-4D97-AF65-F5344CB8AC3E}">
        <p14:creationId xmlns:p14="http://schemas.microsoft.com/office/powerpoint/2010/main" val="27843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p:spPr>
        <p:txBody>
          <a:bodyPr>
            <a:normAutofit/>
          </a:bodyPr>
          <a:lstStyle/>
          <a:p>
            <a:r>
              <a:rPr lang="en-GB" sz="4400" b="1" dirty="0"/>
              <a:t>The Last Post</a:t>
            </a:r>
          </a:p>
          <a:p>
            <a:r>
              <a:rPr lang="en-GB" u="sng" dirty="0">
                <a:hlinkClick r:id="rId2"/>
              </a:rPr>
              <a:t>https://youtu.be/99tCg596QSc</a:t>
            </a:r>
            <a:endParaRPr lang="en-GB" dirty="0"/>
          </a:p>
          <a:p>
            <a:endParaRPr lang="en-GB" sz="4400" b="1" dirty="0"/>
          </a:p>
          <a:p>
            <a:endParaRPr lang="en-GB" sz="4400" b="1" dirty="0"/>
          </a:p>
        </p:txBody>
      </p:sp>
      <p:sp>
        <p:nvSpPr>
          <p:cNvPr id="7" name="Subtitle 2"/>
          <p:cNvSpPr txBox="1">
            <a:spLocks/>
          </p:cNvSpPr>
          <p:nvPr/>
        </p:nvSpPr>
        <p:spPr>
          <a:xfrm>
            <a:off x="5711687" y="489098"/>
            <a:ext cx="5920332" cy="6209413"/>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The "First Post" call signals the start of the duty officer's inspection of a British Army camp's sentry posts, sounding a call at each one. The "Last Post" call originally signalled merely that the final sentry post had been inspected, and the camp was secure for the night.</a:t>
            </a:r>
            <a:r>
              <a:rPr lang="en-GB" baseline="30000" dirty="0"/>
              <a:t> </a:t>
            </a:r>
            <a:r>
              <a:rPr lang="en-GB" dirty="0"/>
              <a:t>In addition, the "Last Post" call had another function at the close of a day of battle. It signalled to those who were still out and wounded or separated that the fighting was done, and to follow the sound of the call to find safety and rest. </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137992" y="685800"/>
            <a:ext cx="4220817" cy="3438939"/>
          </a:xfrm>
          <a:prstGeom prst="rect">
            <a:avLst/>
          </a:prstGeom>
        </p:spPr>
      </p:pic>
    </p:spTree>
    <p:extLst>
      <p:ext uri="{BB962C8B-B14F-4D97-AF65-F5344CB8AC3E}">
        <p14:creationId xmlns:p14="http://schemas.microsoft.com/office/powerpoint/2010/main" val="38799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a:bodyPr>
          <a:lstStyle/>
          <a:p>
            <a:r>
              <a:rPr lang="en-GB" sz="2800" b="1" dirty="0"/>
              <a:t>Raga Deepak</a:t>
            </a:r>
          </a:p>
          <a:p>
            <a:r>
              <a:rPr lang="en-GB" sz="2800" b="1" dirty="0"/>
              <a:t>Ivan </a:t>
            </a:r>
            <a:r>
              <a:rPr lang="en-GB" sz="2800" b="1" dirty="0" err="1"/>
              <a:t>Muralow</a:t>
            </a:r>
            <a:r>
              <a:rPr lang="en-GB" sz="2800" b="1" dirty="0"/>
              <a:t> and Ashish Mishra</a:t>
            </a:r>
            <a:endParaRPr lang="en-US" altLang="en-US" sz="2800" dirty="0">
              <a:latin typeface="Arial" panose="020B0604020202020204" pitchFamily="34" charset="0"/>
            </a:endParaRPr>
          </a:p>
        </p:txBody>
      </p:sp>
      <p:sp>
        <p:nvSpPr>
          <p:cNvPr id="7" name="Subtitle 2"/>
          <p:cNvSpPr txBox="1">
            <a:spLocks/>
          </p:cNvSpPr>
          <p:nvPr/>
        </p:nvSpPr>
        <p:spPr>
          <a:xfrm>
            <a:off x="5711687" y="312738"/>
            <a:ext cx="5691808" cy="5392323"/>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err="1"/>
              <a:t>Raag</a:t>
            </a:r>
            <a:r>
              <a:rPr lang="en-GB" sz="3600" dirty="0"/>
              <a:t> </a:t>
            </a:r>
            <a:r>
              <a:rPr lang="en-GB" sz="3600" b="1" dirty="0"/>
              <a:t>Deepak</a:t>
            </a:r>
            <a:r>
              <a:rPr lang="en-GB" sz="3600" dirty="0"/>
              <a:t> is one of the six primal </a:t>
            </a:r>
            <a:r>
              <a:rPr lang="en-GB" sz="3600" b="1" dirty="0"/>
              <a:t>ragas</a:t>
            </a:r>
            <a:r>
              <a:rPr lang="en-GB" sz="3600" dirty="0"/>
              <a:t> of Indian Classical Music. It is believed to be created by Lord Shiva and there is a myth that singing it creates fire.</a:t>
            </a:r>
          </a:p>
          <a:p>
            <a:pPr algn="l"/>
            <a:r>
              <a:rPr lang="en-GB" u="sng" dirty="0">
                <a:hlinkClick r:id="rId2"/>
              </a:rPr>
              <a:t>https://youtu.be/aa26HnAcxYc</a:t>
            </a:r>
            <a:endParaRPr lang="en-GB"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460375" y="1068111"/>
            <a:ext cx="4709208" cy="2695506"/>
          </a:xfrm>
          <a:prstGeom prst="rect">
            <a:avLst/>
          </a:prstGeom>
        </p:spPr>
      </p:pic>
    </p:spTree>
    <p:extLst>
      <p:ext uri="{BB962C8B-B14F-4D97-AF65-F5344CB8AC3E}">
        <p14:creationId xmlns:p14="http://schemas.microsoft.com/office/powerpoint/2010/main" val="10564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7975" y="4695342"/>
            <a:ext cx="4160009" cy="1476858"/>
          </a:xfrm>
          <a:solidFill>
            <a:srgbClr val="92D050"/>
          </a:solidFill>
        </p:spPr>
        <p:txBody>
          <a:bodyPr>
            <a:normAutofit/>
          </a:bodyPr>
          <a:lstStyle/>
          <a:p>
            <a:r>
              <a:rPr lang="en-GB" sz="2800" b="1" dirty="0"/>
              <a:t>Michael Kevin Daugherty</a:t>
            </a:r>
          </a:p>
          <a:p>
            <a:r>
              <a:rPr lang="en-GB" sz="2800" dirty="0"/>
              <a:t> (born April 28, 1954)</a:t>
            </a:r>
            <a:endParaRPr lang="en-GB" sz="2800" b="1" dirty="0"/>
          </a:p>
        </p:txBody>
      </p:sp>
      <p:sp>
        <p:nvSpPr>
          <p:cNvPr id="7" name="Subtitle 2"/>
          <p:cNvSpPr txBox="1">
            <a:spLocks/>
          </p:cNvSpPr>
          <p:nvPr/>
        </p:nvSpPr>
        <p:spPr>
          <a:xfrm>
            <a:off x="5009322" y="312738"/>
            <a:ext cx="7182678" cy="6545262"/>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t>Daugherty </a:t>
            </a:r>
            <a:r>
              <a:rPr lang="en-US" sz="2800" b="0" i="0" dirty="0">
                <a:solidFill>
                  <a:srgbClr val="202122"/>
                </a:solidFill>
                <a:effectLst/>
                <a:latin typeface="Arial" panose="020B0604020202020204" pitchFamily="34" charset="0"/>
              </a:rPr>
              <a:t>is an American composer, pianist, and teacher.</a:t>
            </a:r>
          </a:p>
          <a:p>
            <a:pPr algn="l"/>
            <a:r>
              <a:rPr lang="en-US" sz="2800" b="0" i="0" dirty="0">
                <a:solidFill>
                  <a:srgbClr val="202122"/>
                </a:solidFill>
                <a:effectLst/>
                <a:latin typeface="Arial" panose="020B0604020202020204" pitchFamily="34" charset="0"/>
              </a:rPr>
              <a:t>He is influenced by </a:t>
            </a:r>
            <a:r>
              <a:rPr lang="en-US" sz="2800" dirty="0">
                <a:solidFill>
                  <a:srgbClr val="3366CC"/>
                </a:solidFill>
                <a:latin typeface="Arial" panose="020B0604020202020204" pitchFamily="34" charset="0"/>
              </a:rPr>
              <a:t>popular culture</a:t>
            </a:r>
            <a:r>
              <a:rPr lang="en-US" sz="2800" b="0" i="0" dirty="0">
                <a:solidFill>
                  <a:srgbClr val="202122"/>
                </a:solidFill>
                <a:effectLst/>
                <a:latin typeface="Arial" panose="020B0604020202020204" pitchFamily="34" charset="0"/>
              </a:rPr>
              <a:t>, </a:t>
            </a:r>
            <a:r>
              <a:rPr lang="en-US" sz="2800" dirty="0">
                <a:solidFill>
                  <a:srgbClr val="3366CC"/>
                </a:solidFill>
                <a:latin typeface="Arial" panose="020B0604020202020204" pitchFamily="34" charset="0"/>
              </a:rPr>
              <a:t>Romanticism</a:t>
            </a:r>
            <a:r>
              <a:rPr lang="en-US" sz="2800" b="0" i="0" dirty="0">
                <a:solidFill>
                  <a:srgbClr val="202122"/>
                </a:solidFill>
                <a:effectLst/>
                <a:latin typeface="Arial" panose="020B0604020202020204" pitchFamily="34" charset="0"/>
              </a:rPr>
              <a:t>, and </a:t>
            </a:r>
            <a:r>
              <a:rPr lang="en-US" sz="2800" dirty="0">
                <a:solidFill>
                  <a:srgbClr val="3366CC"/>
                </a:solidFill>
                <a:latin typeface="Arial" panose="020B0604020202020204" pitchFamily="34" charset="0"/>
              </a:rPr>
              <a:t>Postmodernism</a:t>
            </a:r>
            <a:r>
              <a:rPr lang="en-US" sz="2800" b="0" i="0" dirty="0">
                <a:solidFill>
                  <a:srgbClr val="202122"/>
                </a:solidFill>
                <a:effectLst/>
                <a:latin typeface="Arial" panose="020B0604020202020204" pitchFamily="34" charset="0"/>
              </a:rPr>
              <a:t>. Daugherty's notable works include his Superman comic book-inspired </a:t>
            </a:r>
            <a:r>
              <a:rPr lang="en-US" sz="2800" i="1" dirty="0">
                <a:solidFill>
                  <a:srgbClr val="3366CC"/>
                </a:solidFill>
                <a:latin typeface="Arial" panose="020B0604020202020204" pitchFamily="34" charset="0"/>
              </a:rPr>
              <a:t>Metropolis Symphony</a:t>
            </a:r>
            <a:r>
              <a:rPr lang="en-US" sz="2800" b="0" i="0" dirty="0">
                <a:solidFill>
                  <a:srgbClr val="202122"/>
                </a:solidFill>
                <a:effectLst/>
                <a:latin typeface="Arial" panose="020B0604020202020204" pitchFamily="34" charset="0"/>
              </a:rPr>
              <a:t> for Orchestra (1988–93), </a:t>
            </a:r>
            <a:r>
              <a:rPr lang="en-US" sz="2800" i="1" dirty="0">
                <a:solidFill>
                  <a:srgbClr val="3366CC"/>
                </a:solidFill>
                <a:latin typeface="Arial" panose="020B0604020202020204" pitchFamily="34" charset="0"/>
              </a:rPr>
              <a:t>Dead Elvis</a:t>
            </a:r>
            <a:r>
              <a:rPr lang="en-US" sz="2800" b="0" i="0" dirty="0">
                <a:solidFill>
                  <a:srgbClr val="202122"/>
                </a:solidFill>
                <a:effectLst/>
                <a:latin typeface="Arial" panose="020B0604020202020204" pitchFamily="34" charset="0"/>
              </a:rPr>
              <a:t> for Solo Bassoon and Chamber Ensemble (1993) and many more.</a:t>
            </a:r>
          </a:p>
          <a:p>
            <a:pPr algn="l"/>
            <a:r>
              <a:rPr lang="en-US" sz="2800" b="0" i="0" dirty="0">
                <a:solidFill>
                  <a:srgbClr val="202122"/>
                </a:solidFill>
                <a:effectLst/>
                <a:latin typeface="Arial" panose="020B0604020202020204" pitchFamily="34" charset="0"/>
              </a:rPr>
              <a:t>Daugherty has been described by </a:t>
            </a:r>
            <a:r>
              <a:rPr lang="en-US" sz="2800" dirty="0">
                <a:solidFill>
                  <a:srgbClr val="3366CC"/>
                </a:solidFill>
                <a:latin typeface="Arial" panose="020B0604020202020204" pitchFamily="34" charset="0"/>
              </a:rPr>
              <a:t>The Times</a:t>
            </a:r>
            <a:r>
              <a:rPr lang="en-US" sz="2800" b="0" i="0" dirty="0">
                <a:solidFill>
                  <a:srgbClr val="202122"/>
                </a:solidFill>
                <a:effectLst/>
                <a:latin typeface="Arial" panose="020B0604020202020204" pitchFamily="34" charset="0"/>
              </a:rPr>
              <a:t> (London) as "a master icon maker" with a "maverick imagination, fearless structural sense and meticulous ear."</a:t>
            </a:r>
            <a:endParaRPr lang="en-GB" sz="3600" dirty="0"/>
          </a:p>
          <a:p>
            <a:r>
              <a:rPr lang="en-GB" u="sng" dirty="0">
                <a:hlinkClick r:id="rId2"/>
              </a:rPr>
              <a:t>https://youtu.be/2PwprdcYa4o</a:t>
            </a:r>
            <a:endParaRPr lang="en-GB" dirty="0"/>
          </a:p>
          <a:p>
            <a:endParaRPr lang="en-GB" sz="3600" dirty="0"/>
          </a:p>
          <a:p>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307975" y="685800"/>
            <a:ext cx="4160009" cy="3667539"/>
          </a:xfrm>
          <a:prstGeom prst="rect">
            <a:avLst/>
          </a:prstGeom>
        </p:spPr>
      </p:pic>
    </p:spTree>
    <p:extLst>
      <p:ext uri="{BB962C8B-B14F-4D97-AF65-F5344CB8AC3E}">
        <p14:creationId xmlns:p14="http://schemas.microsoft.com/office/powerpoint/2010/main" val="18779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2162658"/>
          </a:xfrm>
          <a:solidFill>
            <a:srgbClr val="92D050"/>
          </a:solidFill>
        </p:spPr>
        <p:txBody>
          <a:bodyPr>
            <a:noAutofit/>
          </a:bodyPr>
          <a:lstStyle/>
          <a:p>
            <a:r>
              <a:rPr lang="en-GB" b="1" dirty="0"/>
              <a:t>Modest </a:t>
            </a:r>
            <a:r>
              <a:rPr lang="en-GB" b="1" dirty="0" err="1"/>
              <a:t>Petrovich</a:t>
            </a:r>
            <a:r>
              <a:rPr lang="en-GB" b="1" dirty="0"/>
              <a:t> Mussorgsky</a:t>
            </a:r>
          </a:p>
          <a:p>
            <a:r>
              <a:rPr lang="en-GB" b="1" dirty="0"/>
              <a:t>The hut on the fowl’s legs and Baba </a:t>
            </a:r>
            <a:r>
              <a:rPr lang="en-GB" b="1" dirty="0" err="1"/>
              <a:t>Yaga</a:t>
            </a:r>
            <a:endParaRPr lang="en-GB" b="1" dirty="0"/>
          </a:p>
          <a:p>
            <a:r>
              <a:rPr lang="en-GB" dirty="0"/>
              <a:t>21 March  1839 – 28 March  1881</a:t>
            </a:r>
            <a:endParaRPr lang="en-GB" b="1" dirty="0"/>
          </a:p>
        </p:txBody>
      </p:sp>
      <p:sp>
        <p:nvSpPr>
          <p:cNvPr id="7" name="Subtitle 2"/>
          <p:cNvSpPr txBox="1">
            <a:spLocks/>
          </p:cNvSpPr>
          <p:nvPr/>
        </p:nvSpPr>
        <p:spPr>
          <a:xfrm>
            <a:off x="5209954" y="312738"/>
            <a:ext cx="6358270" cy="6545262"/>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0" i="0" dirty="0">
                <a:solidFill>
                  <a:srgbClr val="202122"/>
                </a:solidFill>
                <a:effectLst/>
                <a:latin typeface="Arial" panose="020B0604020202020204" pitchFamily="34" charset="0"/>
              </a:rPr>
              <a:t>Mussorgsky was a Russian composer, one of the group known as "</a:t>
            </a:r>
            <a:r>
              <a:rPr lang="en-US" sz="3200" dirty="0">
                <a:solidFill>
                  <a:srgbClr val="3366CC"/>
                </a:solidFill>
                <a:latin typeface="Arial" panose="020B0604020202020204" pitchFamily="34" charset="0"/>
              </a:rPr>
              <a:t>The Five</a:t>
            </a:r>
            <a:r>
              <a:rPr lang="en-US" sz="3200" b="0" i="0" dirty="0">
                <a:solidFill>
                  <a:srgbClr val="202122"/>
                </a:solidFill>
                <a:effectLst/>
                <a:latin typeface="Arial" panose="020B0604020202020204" pitchFamily="34" charset="0"/>
              </a:rPr>
              <a:t>". He was an innovator of </a:t>
            </a:r>
            <a:r>
              <a:rPr lang="en-US" sz="3200" dirty="0">
                <a:solidFill>
                  <a:srgbClr val="3366CC"/>
                </a:solidFill>
                <a:latin typeface="Arial" panose="020B0604020202020204" pitchFamily="34" charset="0"/>
              </a:rPr>
              <a:t>Russian music</a:t>
            </a:r>
            <a:r>
              <a:rPr lang="en-US" sz="3200" b="0" i="0" dirty="0">
                <a:solidFill>
                  <a:srgbClr val="202122"/>
                </a:solidFill>
                <a:effectLst/>
                <a:latin typeface="Arial" panose="020B0604020202020204" pitchFamily="34" charset="0"/>
              </a:rPr>
              <a:t> in the </a:t>
            </a:r>
            <a:r>
              <a:rPr lang="en-US" sz="3200" dirty="0">
                <a:solidFill>
                  <a:srgbClr val="3366CC"/>
                </a:solidFill>
                <a:latin typeface="Arial" panose="020B0604020202020204" pitchFamily="34" charset="0"/>
              </a:rPr>
              <a:t>Romantic period</a:t>
            </a:r>
            <a:r>
              <a:rPr lang="en-US" sz="3200" b="0" i="0" dirty="0">
                <a:solidFill>
                  <a:srgbClr val="202122"/>
                </a:solidFill>
                <a:effectLst/>
                <a:latin typeface="Arial" panose="020B0604020202020204" pitchFamily="34" charset="0"/>
              </a:rPr>
              <a:t>. He strove to achieve a uniquely Russian musical identity, often in deliberate defiance of the established conventions of Western music.</a:t>
            </a:r>
            <a:r>
              <a:rPr lang="en-GB" sz="4000" dirty="0"/>
              <a:t>Many of his works were inspired by Russian history, Russian folklore, and other national themes</a:t>
            </a:r>
          </a:p>
          <a:p>
            <a:pPr algn="l"/>
            <a:r>
              <a:rPr lang="en-GB" u="sng" dirty="0">
                <a:hlinkClick r:id="rId2"/>
              </a:rPr>
              <a:t>https://youtu.be/sxTLk8gWJHg</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307975" y="312738"/>
            <a:ext cx="4638081" cy="3667883"/>
          </a:xfrm>
          <a:prstGeom prst="rect">
            <a:avLst/>
          </a:prstGeom>
        </p:spPr>
      </p:pic>
    </p:spTree>
    <p:extLst>
      <p:ext uri="{BB962C8B-B14F-4D97-AF65-F5344CB8AC3E}">
        <p14:creationId xmlns:p14="http://schemas.microsoft.com/office/powerpoint/2010/main" val="68129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92500" lnSpcReduction="20000"/>
          </a:bodyPr>
          <a:lstStyle/>
          <a:p>
            <a:r>
              <a:rPr lang="en-GB" sz="2800" b="1" dirty="0"/>
              <a:t>Sir Karl William </a:t>
            </a:r>
            <a:r>
              <a:rPr lang="en-GB" sz="2800" b="1" dirty="0" err="1"/>
              <a:t>Pamp</a:t>
            </a:r>
            <a:r>
              <a:rPr lang="en-GB" sz="2800" b="1" dirty="0"/>
              <a:t> Jenkins</a:t>
            </a:r>
          </a:p>
          <a:p>
            <a:r>
              <a:rPr lang="en-GB" sz="3900" b="1" baseline="30000" dirty="0"/>
              <a:t>Celebration of Christmas</a:t>
            </a:r>
            <a:endParaRPr lang="en-GB" sz="3900" baseline="30000" dirty="0"/>
          </a:p>
          <a:p>
            <a:r>
              <a:rPr lang="en-GB" sz="2800" dirty="0"/>
              <a:t>born 17 February 1944</a:t>
            </a:r>
            <a:endParaRPr lang="en-GB" sz="4400" b="1" dirty="0"/>
          </a:p>
        </p:txBody>
      </p:sp>
      <p:sp>
        <p:nvSpPr>
          <p:cNvPr id="7" name="Subtitle 2"/>
          <p:cNvSpPr txBox="1">
            <a:spLocks/>
          </p:cNvSpPr>
          <p:nvPr/>
        </p:nvSpPr>
        <p:spPr>
          <a:xfrm>
            <a:off x="5711686" y="489098"/>
            <a:ext cx="5375413" cy="5215963"/>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Before Karl Jenkins mainly became involved in composing jazz pieces he was in the rock band Soft Machine.</a:t>
            </a:r>
          </a:p>
          <a:p>
            <a:pPr algn="l"/>
            <a:endParaRPr lang="en-GB" sz="2800" dirty="0"/>
          </a:p>
          <a:p>
            <a:pPr algn="l"/>
            <a:r>
              <a:rPr lang="en-GB" b="1" u="sng" dirty="0">
                <a:hlinkClick r:id="rId2"/>
              </a:rPr>
              <a:t>https://youtu.be/Y2sjLGacUII</a:t>
            </a:r>
            <a:endParaRPr lang="en-GB" b="1" u="sng" dirty="0"/>
          </a:p>
          <a:p>
            <a:pPr algn="l"/>
            <a:endParaRPr lang="en-GB" sz="28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307975" y="685801"/>
            <a:ext cx="5029569" cy="3373230"/>
          </a:xfrm>
          <a:prstGeom prst="rect">
            <a:avLst/>
          </a:prstGeom>
        </p:spPr>
      </p:pic>
    </p:spTree>
    <p:extLst>
      <p:ext uri="{BB962C8B-B14F-4D97-AF65-F5344CB8AC3E}">
        <p14:creationId xmlns:p14="http://schemas.microsoft.com/office/powerpoint/2010/main" val="2226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a:bodyPr>
          <a:lstStyle/>
          <a:p>
            <a:pPr rtl="0"/>
            <a:r>
              <a:rPr lang="en-GB" b="1" dirty="0">
                <a:latin typeface="Comic Sans MS" panose="030F0702030302020204" pitchFamily="66" charset="0"/>
              </a:rPr>
              <a:t>Spring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55328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Highland Cathedral by J Strauss</a:t>
            </a:r>
          </a:p>
          <a:p>
            <a:r>
              <a:rPr lang="en-GB" dirty="0"/>
              <a:t>(1825- 1899)</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https://youtu.be/tAsdo0zMUyA</a:t>
            </a:r>
            <a:endParaRPr lang="en-GB" dirty="0"/>
          </a:p>
          <a:p>
            <a:pPr algn="l"/>
            <a:r>
              <a:rPr lang="en-US" dirty="0"/>
              <a:t>Johann Strauss, a composer famous for his Viennese waltzes and </a:t>
            </a:r>
            <a:r>
              <a:rPr lang="en-US" dirty="0" err="1"/>
              <a:t>operettas.He</a:t>
            </a:r>
            <a:r>
              <a:rPr lang="en-US" dirty="0"/>
              <a:t> </a:t>
            </a:r>
            <a:r>
              <a:rPr lang="en-US" b="1" dirty="0"/>
              <a:t>composed his first waltz at age six</a:t>
            </a:r>
            <a:r>
              <a:rPr lang="en-US" dirty="0"/>
              <a:t>. </a:t>
            </a:r>
          </a:p>
          <a:p>
            <a:pPr algn="l"/>
            <a:r>
              <a:rPr lang="en-GB" dirty="0"/>
              <a:t>He was also a violinist.</a:t>
            </a:r>
          </a:p>
          <a:p>
            <a:pPr algn="l"/>
            <a:endParaRPr lang="en-GB" sz="4000" dirty="0"/>
          </a:p>
        </p:txBody>
      </p:sp>
      <p:pic>
        <p:nvPicPr>
          <p:cNvPr id="3074" name="Picture 2" descr="Johann Strauss — The History of the Waltz King – Concert Vienna">
            <a:extLst>
              <a:ext uri="{FF2B5EF4-FFF2-40B4-BE49-F238E27FC236}">
                <a16:creationId xmlns:a16="http://schemas.microsoft.com/office/drawing/2014/main" id="{A7ABCC16-5C5A-4E21-9284-F953C44FB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06" y="815009"/>
            <a:ext cx="3663178" cy="371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89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a:bodyPr>
          <a:lstStyle/>
          <a:p>
            <a:r>
              <a:rPr lang="en-GB" dirty="0"/>
              <a:t>Brahms: Hungarian Dance no 1</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https://youtu.be/6tqOMxaGgBU</a:t>
            </a:r>
            <a:endParaRPr lang="en-GB" dirty="0"/>
          </a:p>
          <a:p>
            <a:pPr algn="l"/>
            <a:r>
              <a:rPr lang="en-US" dirty="0"/>
              <a:t>Johannes </a:t>
            </a:r>
            <a:r>
              <a:rPr lang="en-US" b="1" dirty="0"/>
              <a:t>Brahms</a:t>
            </a:r>
            <a:r>
              <a:rPr lang="en-US" dirty="0"/>
              <a:t> was a German composer, pianist, and conductor of the Romantic period. Born in Hamburg 1833- 1897.</a:t>
            </a:r>
            <a:endParaRPr lang="en-GB" sz="4000" dirty="0"/>
          </a:p>
          <a:p>
            <a:pPr algn="l"/>
            <a:endParaRPr lang="en-GB" sz="4000" dirty="0"/>
          </a:p>
        </p:txBody>
      </p:sp>
      <p:pic>
        <p:nvPicPr>
          <p:cNvPr id="2" name="Picture 1">
            <a:extLst>
              <a:ext uri="{FF2B5EF4-FFF2-40B4-BE49-F238E27FC236}">
                <a16:creationId xmlns:a16="http://schemas.microsoft.com/office/drawing/2014/main" id="{C5D0A26C-276D-4F5F-9698-FA25A0896D82}"/>
              </a:ext>
            </a:extLst>
          </p:cNvPr>
          <p:cNvPicPr>
            <a:picLocks noChangeAspect="1"/>
          </p:cNvPicPr>
          <p:nvPr/>
        </p:nvPicPr>
        <p:blipFill>
          <a:blip r:embed="rId3"/>
          <a:stretch>
            <a:fillRect/>
          </a:stretch>
        </p:blipFill>
        <p:spPr>
          <a:xfrm>
            <a:off x="986590" y="815010"/>
            <a:ext cx="4022732" cy="3588548"/>
          </a:xfrm>
          <a:prstGeom prst="rect">
            <a:avLst/>
          </a:prstGeom>
        </p:spPr>
      </p:pic>
    </p:spTree>
    <p:extLst>
      <p:ext uri="{BB962C8B-B14F-4D97-AF65-F5344CB8AC3E}">
        <p14:creationId xmlns:p14="http://schemas.microsoft.com/office/powerpoint/2010/main" val="120278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a:bodyPr>
          <a:lstStyle/>
          <a:p>
            <a:pPr rtl="0"/>
            <a:r>
              <a:rPr lang="en-GB" b="1" dirty="0">
                <a:latin typeface="Comic Sans MS" panose="030F0702030302020204" pitchFamily="66" charset="0"/>
              </a:rPr>
              <a:t>Autumn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32138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a:bodyPr>
          <a:lstStyle/>
          <a:p>
            <a:r>
              <a:rPr lang="en-GB" dirty="0"/>
              <a:t>Traditional Korean Musical performance</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https://youtu.be/IeHBVYDVrrE</a:t>
            </a:r>
            <a:endParaRPr lang="en-GB" dirty="0"/>
          </a:p>
          <a:p>
            <a:pPr algn="l"/>
            <a:r>
              <a:rPr lang="en-GB" dirty="0"/>
              <a:t>Together, traditional Korean music is referred to as </a:t>
            </a:r>
            <a:r>
              <a:rPr lang="en-GB" b="1" dirty="0" err="1"/>
              <a:t>gugak</a:t>
            </a:r>
            <a:r>
              <a:rPr lang="en-GB" b="1" dirty="0"/>
              <a:t> (Hangul: </a:t>
            </a:r>
            <a:r>
              <a:rPr lang="ko-KR" altLang="en-US" b="1" dirty="0"/>
              <a:t>국악</a:t>
            </a:r>
            <a:r>
              <a:rPr lang="en-US" altLang="ko-KR" b="1" dirty="0"/>
              <a:t>)</a:t>
            </a:r>
            <a:r>
              <a:rPr lang="en-US" altLang="ko-KR" dirty="0"/>
              <a:t>, </a:t>
            </a:r>
            <a:r>
              <a:rPr lang="en-GB" dirty="0"/>
              <a:t>which literally means "national music."</a:t>
            </a:r>
          </a:p>
          <a:p>
            <a:pPr algn="l"/>
            <a:r>
              <a:rPr lang="en-US" dirty="0"/>
              <a:t>Korean music is the </a:t>
            </a:r>
            <a:r>
              <a:rPr lang="en-US" b="1" dirty="0"/>
              <a:t>art concerned with combining vocal or instrumental sounds for beauty of form or emotional expression</a:t>
            </a:r>
            <a:endParaRPr lang="en-GB" sz="4000" dirty="0"/>
          </a:p>
          <a:p>
            <a:pPr algn="l"/>
            <a:endParaRPr lang="en-GB" sz="4000" dirty="0"/>
          </a:p>
        </p:txBody>
      </p:sp>
      <p:pic>
        <p:nvPicPr>
          <p:cNvPr id="4" name="Picture 3">
            <a:extLst>
              <a:ext uri="{FF2B5EF4-FFF2-40B4-BE49-F238E27FC236}">
                <a16:creationId xmlns:a16="http://schemas.microsoft.com/office/drawing/2014/main" id="{47214E39-BAB5-443F-9F23-57A9A92A67CA}"/>
              </a:ext>
            </a:extLst>
          </p:cNvPr>
          <p:cNvPicPr>
            <a:picLocks noChangeAspect="1"/>
          </p:cNvPicPr>
          <p:nvPr/>
        </p:nvPicPr>
        <p:blipFill>
          <a:blip r:embed="rId3"/>
          <a:stretch>
            <a:fillRect/>
          </a:stretch>
        </p:blipFill>
        <p:spPr>
          <a:xfrm>
            <a:off x="629479" y="877058"/>
            <a:ext cx="5082208" cy="3222833"/>
          </a:xfrm>
          <a:prstGeom prst="rect">
            <a:avLst/>
          </a:prstGeom>
        </p:spPr>
      </p:pic>
    </p:spTree>
    <p:extLst>
      <p:ext uri="{BB962C8B-B14F-4D97-AF65-F5344CB8AC3E}">
        <p14:creationId xmlns:p14="http://schemas.microsoft.com/office/powerpoint/2010/main" val="175642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a:bodyPr>
          <a:lstStyle/>
          <a:p>
            <a:r>
              <a:rPr lang="en-GB" dirty="0"/>
              <a:t>Chinese new year Hulusi Concerto by Hou </a:t>
            </a:r>
            <a:r>
              <a:rPr lang="en-GB" dirty="0" err="1"/>
              <a:t>Yanqiu</a:t>
            </a:r>
            <a:endParaRPr lang="en-GB" dirty="0"/>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https://youtu.be/2LX7QoL1Dxk</a:t>
            </a:r>
            <a:endParaRPr lang="en-GB" dirty="0"/>
          </a:p>
          <a:p>
            <a:pPr algn="l"/>
            <a:r>
              <a:rPr lang="en-US" b="1" dirty="0"/>
              <a:t>Chinese New Year</a:t>
            </a:r>
            <a:r>
              <a:rPr lang="en-US" dirty="0"/>
              <a:t>, known in China as the </a:t>
            </a:r>
            <a:r>
              <a:rPr lang="en-US" b="1" dirty="0"/>
              <a:t>Spring Festival</a:t>
            </a:r>
            <a:r>
              <a:rPr lang="en-US" dirty="0"/>
              <a:t> and in </a:t>
            </a:r>
            <a:r>
              <a:rPr lang="en-US" u="sng" dirty="0"/>
              <a:t>Singapore</a:t>
            </a:r>
            <a:r>
              <a:rPr lang="en-US" dirty="0"/>
              <a:t> as the </a:t>
            </a:r>
            <a:r>
              <a:rPr lang="en-US" b="1" dirty="0"/>
              <a:t>Lunar New Year</a:t>
            </a:r>
            <a:r>
              <a:rPr lang="en-US" dirty="0"/>
              <a:t>, is a holiday on and around the new moon on the first day of the year in the traditional Chinese calendar.</a:t>
            </a:r>
            <a:endParaRPr lang="en-GB" dirty="0"/>
          </a:p>
          <a:p>
            <a:pPr algn="l"/>
            <a:endParaRPr lang="en-GB" sz="4000" dirty="0"/>
          </a:p>
          <a:p>
            <a:pPr algn="l"/>
            <a:endParaRPr lang="en-GB" sz="4000" dirty="0"/>
          </a:p>
        </p:txBody>
      </p:sp>
      <p:pic>
        <p:nvPicPr>
          <p:cNvPr id="2" name="Picture 1">
            <a:extLst>
              <a:ext uri="{FF2B5EF4-FFF2-40B4-BE49-F238E27FC236}">
                <a16:creationId xmlns:a16="http://schemas.microsoft.com/office/drawing/2014/main" id="{F6CF6F28-8807-4E51-B701-28F1DBC4A804}"/>
              </a:ext>
            </a:extLst>
          </p:cNvPr>
          <p:cNvPicPr>
            <a:picLocks noChangeAspect="1"/>
          </p:cNvPicPr>
          <p:nvPr/>
        </p:nvPicPr>
        <p:blipFill>
          <a:blip r:embed="rId3"/>
          <a:stretch>
            <a:fillRect/>
          </a:stretch>
        </p:blipFill>
        <p:spPr>
          <a:xfrm>
            <a:off x="1398105" y="457200"/>
            <a:ext cx="3611217" cy="3874167"/>
          </a:xfrm>
          <a:prstGeom prst="rect">
            <a:avLst/>
          </a:prstGeom>
        </p:spPr>
      </p:pic>
    </p:spTree>
    <p:extLst>
      <p:ext uri="{BB962C8B-B14F-4D97-AF65-F5344CB8AC3E}">
        <p14:creationId xmlns:p14="http://schemas.microsoft.com/office/powerpoint/2010/main" val="10073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a:bodyPr>
          <a:lstStyle/>
          <a:p>
            <a:r>
              <a:rPr lang="en-GB" dirty="0"/>
              <a:t>Samba music” Brazil</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https://youtu.be/jQLvGghaDbE</a:t>
            </a:r>
            <a:endParaRPr lang="en-GB" dirty="0"/>
          </a:p>
          <a:p>
            <a:pPr algn="l"/>
            <a:r>
              <a:rPr lang="en-US" b="1" dirty="0"/>
              <a:t>Samba</a:t>
            </a:r>
            <a:r>
              <a:rPr lang="en-US" dirty="0"/>
              <a:t> style developed in the 1950s in the favelas. and includes layering syncopated. rhythms on multiple percussion instruments.</a:t>
            </a:r>
            <a:endParaRPr lang="en-GB" sz="4000" dirty="0"/>
          </a:p>
        </p:txBody>
      </p:sp>
      <p:pic>
        <p:nvPicPr>
          <p:cNvPr id="4" name="Picture 3">
            <a:extLst>
              <a:ext uri="{FF2B5EF4-FFF2-40B4-BE49-F238E27FC236}">
                <a16:creationId xmlns:a16="http://schemas.microsoft.com/office/drawing/2014/main" id="{C112582C-86E3-4AB5-8944-367193D779AF}"/>
              </a:ext>
            </a:extLst>
          </p:cNvPr>
          <p:cNvPicPr>
            <a:picLocks noChangeAspect="1"/>
          </p:cNvPicPr>
          <p:nvPr/>
        </p:nvPicPr>
        <p:blipFill>
          <a:blip r:embed="rId3"/>
          <a:stretch>
            <a:fillRect/>
          </a:stretch>
        </p:blipFill>
        <p:spPr>
          <a:xfrm>
            <a:off x="1398105" y="815009"/>
            <a:ext cx="3611217" cy="3444170"/>
          </a:xfrm>
          <a:prstGeom prst="rect">
            <a:avLst/>
          </a:prstGeom>
        </p:spPr>
      </p:pic>
    </p:spTree>
    <p:extLst>
      <p:ext uri="{BB962C8B-B14F-4D97-AF65-F5344CB8AC3E}">
        <p14:creationId xmlns:p14="http://schemas.microsoft.com/office/powerpoint/2010/main" val="38300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a:bodyPr>
          <a:lstStyle/>
          <a:p>
            <a:r>
              <a:rPr lang="en-GB" dirty="0"/>
              <a:t>Japanese Drummers Taiko</a:t>
            </a:r>
          </a:p>
          <a:p>
            <a:endParaRPr lang="en-GB" dirty="0"/>
          </a:p>
        </p:txBody>
      </p:sp>
      <p:sp>
        <p:nvSpPr>
          <p:cNvPr id="7" name="Subtitle 2"/>
          <p:cNvSpPr txBox="1">
            <a:spLocks/>
          </p:cNvSpPr>
          <p:nvPr/>
        </p:nvSpPr>
        <p:spPr>
          <a:xfrm>
            <a:off x="5735751" y="336884"/>
            <a:ext cx="6007070" cy="5919537"/>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https://youtu.be/jQLvGghaDbE</a:t>
            </a:r>
            <a:endParaRPr lang="en-GB" dirty="0"/>
          </a:p>
          <a:p>
            <a:pPr algn="l"/>
            <a:r>
              <a:rPr lang="en-US" b="1" dirty="0"/>
              <a:t>Taiko</a:t>
            </a:r>
            <a:r>
              <a:rPr lang="en-US" dirty="0"/>
              <a:t> Drumming is a blend of </a:t>
            </a:r>
            <a:r>
              <a:rPr lang="en-US" b="1" dirty="0"/>
              <a:t>music</a:t>
            </a:r>
            <a:r>
              <a:rPr lang="en-US" dirty="0"/>
              <a:t> and various martial arts that either originated in Japan or have been imported from China.</a:t>
            </a:r>
          </a:p>
          <a:p>
            <a:pPr algn="l"/>
            <a:r>
              <a:rPr lang="en-US" dirty="0"/>
              <a:t>The taiko is a large, drum-like instrument of the percussion family that is believed to have originated in Korean and Chinese culture and was introduced to Japan in the 6</a:t>
            </a:r>
            <a:r>
              <a:rPr lang="en-US" baseline="30000" dirty="0"/>
              <a:t>th</a:t>
            </a:r>
            <a:r>
              <a:rPr lang="en-US" dirty="0"/>
              <a:t> century CE. Throughout their history taiko have been used for a variety of purposes including military, theatrical, religious, festival, concert, and communication.</a:t>
            </a:r>
            <a:endParaRPr lang="en-GB" sz="4000" dirty="0"/>
          </a:p>
        </p:txBody>
      </p:sp>
      <p:pic>
        <p:nvPicPr>
          <p:cNvPr id="2" name="Picture 1">
            <a:extLst>
              <a:ext uri="{FF2B5EF4-FFF2-40B4-BE49-F238E27FC236}">
                <a16:creationId xmlns:a16="http://schemas.microsoft.com/office/drawing/2014/main" id="{22FEE86B-C0A5-48C6-A27E-47B0082819CD}"/>
              </a:ext>
            </a:extLst>
          </p:cNvPr>
          <p:cNvPicPr>
            <a:picLocks noChangeAspect="1"/>
          </p:cNvPicPr>
          <p:nvPr/>
        </p:nvPicPr>
        <p:blipFill>
          <a:blip r:embed="rId3"/>
          <a:stretch>
            <a:fillRect/>
          </a:stretch>
        </p:blipFill>
        <p:spPr>
          <a:xfrm>
            <a:off x="788505" y="815009"/>
            <a:ext cx="4220817" cy="3222832"/>
          </a:xfrm>
          <a:prstGeom prst="rect">
            <a:avLst/>
          </a:prstGeom>
        </p:spPr>
      </p:pic>
    </p:spTree>
    <p:extLst>
      <p:ext uri="{BB962C8B-B14F-4D97-AF65-F5344CB8AC3E}">
        <p14:creationId xmlns:p14="http://schemas.microsoft.com/office/powerpoint/2010/main" val="153464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a:bodyPr>
          <a:lstStyle/>
          <a:p>
            <a:pPr lvl="0"/>
            <a:r>
              <a:rPr lang="en-GB" dirty="0"/>
              <a:t>J Strauss: </a:t>
            </a:r>
          </a:p>
          <a:p>
            <a:pPr lvl="0"/>
            <a:r>
              <a:rPr lang="en-GB" dirty="0"/>
              <a:t>The Blue Danube: Violin Solo with orchestra</a:t>
            </a:r>
          </a:p>
          <a:p>
            <a:endParaRPr lang="en-GB" b="1"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u="sng" dirty="0">
                <a:hlinkClick r:id="rId2"/>
              </a:rPr>
              <a:t>https://youtu.be/IDaJ7rFg66A</a:t>
            </a:r>
            <a:endParaRPr lang="en-GB" sz="2000" u="sng" dirty="0"/>
          </a:p>
          <a:p>
            <a:pPr algn="l"/>
            <a:r>
              <a:rPr lang="en-GB" dirty="0"/>
              <a:t>The Danube is the second-longest river in Europe </a:t>
            </a:r>
          </a:p>
          <a:p>
            <a:pPr algn="l"/>
            <a:r>
              <a:rPr lang="en-GB" dirty="0"/>
              <a:t>A Viennese waltz is a music and dance which started in Vienna in the late 18th century. </a:t>
            </a:r>
          </a:p>
          <a:p>
            <a:pPr algn="l"/>
            <a:r>
              <a:rPr lang="en-GB" dirty="0"/>
              <a:t>It is a ballroom dance in 3/4 time. It is the most famous of all dance forms.</a:t>
            </a:r>
            <a:endParaRPr lang="en-GB" sz="2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4E00241C-1A50-BC40-9425-3A8AB4F2913B}"/>
              </a:ext>
            </a:extLst>
          </p:cNvPr>
          <p:cNvPicPr>
            <a:picLocks noChangeAspect="1"/>
          </p:cNvPicPr>
          <p:nvPr/>
        </p:nvPicPr>
        <p:blipFill>
          <a:blip r:embed="rId3"/>
          <a:stretch>
            <a:fillRect/>
          </a:stretch>
        </p:blipFill>
        <p:spPr>
          <a:xfrm>
            <a:off x="1207183" y="844826"/>
            <a:ext cx="2918767" cy="2971132"/>
          </a:xfrm>
          <a:prstGeom prst="rect">
            <a:avLst/>
          </a:prstGeom>
        </p:spPr>
      </p:pic>
      <p:pic>
        <p:nvPicPr>
          <p:cNvPr id="9" name="Picture 8">
            <a:extLst>
              <a:ext uri="{FF2B5EF4-FFF2-40B4-BE49-F238E27FC236}">
                <a16:creationId xmlns:a16="http://schemas.microsoft.com/office/drawing/2014/main" id="{3DDF1720-B6E0-3E43-9BBD-5DD136C5F426}"/>
              </a:ext>
            </a:extLst>
          </p:cNvPr>
          <p:cNvPicPr>
            <a:picLocks noChangeAspect="1"/>
          </p:cNvPicPr>
          <p:nvPr/>
        </p:nvPicPr>
        <p:blipFill>
          <a:blip r:embed="rId4"/>
          <a:stretch>
            <a:fillRect/>
          </a:stretch>
        </p:blipFill>
        <p:spPr>
          <a:xfrm>
            <a:off x="9623017" y="312738"/>
            <a:ext cx="2341755" cy="1799373"/>
          </a:xfrm>
          <a:prstGeom prst="rect">
            <a:avLst/>
          </a:prstGeom>
        </p:spPr>
      </p:pic>
    </p:spTree>
    <p:extLst>
      <p:ext uri="{BB962C8B-B14F-4D97-AF65-F5344CB8AC3E}">
        <p14:creationId xmlns:p14="http://schemas.microsoft.com/office/powerpoint/2010/main" val="61017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497173" cy="1317832"/>
          </a:xfrm>
        </p:spPr>
        <p:txBody>
          <a:bodyPr>
            <a:normAutofit fontScale="92500" lnSpcReduction="20000"/>
          </a:bodyPr>
          <a:lstStyle/>
          <a:p>
            <a:r>
              <a:rPr lang="en-GB" dirty="0"/>
              <a:t>Mozart</a:t>
            </a:r>
          </a:p>
          <a:p>
            <a:r>
              <a:rPr lang="en-GB" dirty="0"/>
              <a:t>Turkish March : Piano Solo</a:t>
            </a:r>
          </a:p>
          <a:p>
            <a:r>
              <a:rPr lang="en-GB" dirty="0"/>
              <a:t>January 27, 1756 – December 5, 1791</a:t>
            </a:r>
          </a:p>
        </p:txBody>
      </p:sp>
      <p:sp>
        <p:nvSpPr>
          <p:cNvPr id="7" name="Subtitle 2"/>
          <p:cNvSpPr txBox="1">
            <a:spLocks/>
          </p:cNvSpPr>
          <p:nvPr/>
        </p:nvSpPr>
        <p:spPr>
          <a:xfrm>
            <a:off x="5711687" y="1677159"/>
            <a:ext cx="5082208" cy="4336015"/>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https://youtu.be/fzQbI58BzBo</a:t>
            </a:r>
            <a:endParaRPr lang="en-GB" sz="4000" dirty="0"/>
          </a:p>
          <a:p>
            <a:pPr algn="l"/>
            <a:r>
              <a:rPr lang="en-GB" dirty="0"/>
              <a:t>Mozart was an Austrian composer, instrumentalist, and music teacher. </a:t>
            </a:r>
          </a:p>
          <a:p>
            <a:pPr algn="l"/>
            <a:r>
              <a:rPr lang="en-GB" dirty="0"/>
              <a:t>From a very early age, the young Mozart showed great musical talent. </a:t>
            </a:r>
          </a:p>
          <a:p>
            <a:pPr algn="l"/>
            <a:r>
              <a:rPr lang="en-GB" dirty="0"/>
              <a:t>He toured Europe with his parents and older sister "</a:t>
            </a:r>
            <a:r>
              <a:rPr lang="en-GB" dirty="0" err="1"/>
              <a:t>Nannerl</a:t>
            </a:r>
            <a:r>
              <a:rPr lang="en-GB" dirty="0"/>
              <a:t>" for several years performing for royalty and the aristocratic elite.</a:t>
            </a:r>
          </a:p>
          <a:p>
            <a:pPr algn="l"/>
            <a:r>
              <a:rPr lang="en-GB" dirty="0"/>
              <a:t>Mozart wrote more than 600 musical works.</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A80333E3-BB19-5C40-BAE4-70EEE12FDD38}"/>
              </a:ext>
            </a:extLst>
          </p:cNvPr>
          <p:cNvPicPr>
            <a:picLocks noChangeAspect="1"/>
          </p:cNvPicPr>
          <p:nvPr/>
        </p:nvPicPr>
        <p:blipFill>
          <a:blip r:embed="rId3"/>
          <a:stretch>
            <a:fillRect/>
          </a:stretch>
        </p:blipFill>
        <p:spPr>
          <a:xfrm>
            <a:off x="1148577" y="1270691"/>
            <a:ext cx="3412272" cy="2520724"/>
          </a:xfrm>
          <a:prstGeom prst="rect">
            <a:avLst/>
          </a:prstGeom>
        </p:spPr>
      </p:pic>
    </p:spTree>
    <p:extLst>
      <p:ext uri="{BB962C8B-B14F-4D97-AF65-F5344CB8AC3E}">
        <p14:creationId xmlns:p14="http://schemas.microsoft.com/office/powerpoint/2010/main" val="16891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705458"/>
          </a:xfrm>
        </p:spPr>
        <p:txBody>
          <a:bodyPr>
            <a:normAutofit fontScale="85000" lnSpcReduction="20000"/>
          </a:bodyPr>
          <a:lstStyle/>
          <a:p>
            <a:r>
              <a:rPr lang="en-GB" dirty="0"/>
              <a:t>Puccini</a:t>
            </a:r>
          </a:p>
          <a:p>
            <a:r>
              <a:rPr lang="en-GB" dirty="0" err="1"/>
              <a:t>Nessun</a:t>
            </a:r>
            <a:r>
              <a:rPr lang="en-GB" dirty="0"/>
              <a:t> Dorma from</a:t>
            </a:r>
          </a:p>
          <a:p>
            <a:r>
              <a:rPr lang="en-GB" dirty="0"/>
              <a:t>Opera Turandot: Tenor solo with Orchestra</a:t>
            </a:r>
          </a:p>
          <a:p>
            <a:r>
              <a:rPr lang="en-GB" dirty="0"/>
              <a:t>23 December 1858 - 29 November 1924</a:t>
            </a:r>
          </a:p>
          <a:p>
            <a:endParaRPr lang="en-GB" b="1"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https://youtu.be/cWc7vYjgnTs</a:t>
            </a:r>
            <a:endParaRPr lang="en-GB" sz="4000" dirty="0"/>
          </a:p>
          <a:p>
            <a:pPr algn="l"/>
            <a:r>
              <a:rPr lang="en-GB" dirty="0"/>
              <a:t>Puccini was the most famous Italian opera composer after Verdi. </a:t>
            </a:r>
          </a:p>
          <a:p>
            <a:pPr algn="l"/>
            <a:r>
              <a:rPr lang="en-GB" dirty="0"/>
              <a:t>He wrote 16 operas, most of which are performed very often today. </a:t>
            </a:r>
          </a:p>
          <a:p>
            <a:pPr algn="l"/>
            <a:r>
              <a:rPr lang="en-GB" dirty="0"/>
              <a:t>Many of his operatic songs are known by many people, especially the aria </a:t>
            </a:r>
            <a:r>
              <a:rPr lang="en-GB" i="1" dirty="0" err="1"/>
              <a:t>Nessun</a:t>
            </a:r>
            <a:r>
              <a:rPr lang="en-GB" i="1" dirty="0"/>
              <a:t> </a:t>
            </a:r>
            <a:r>
              <a:rPr lang="en-GB" i="1" dirty="0" err="1"/>
              <a:t>dorma</a:t>
            </a:r>
            <a:r>
              <a:rPr lang="en-GB" dirty="0"/>
              <a:t> from Turandot</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843523CB-298C-E247-AA84-BA0F26E43901}"/>
              </a:ext>
            </a:extLst>
          </p:cNvPr>
          <p:cNvPicPr>
            <a:picLocks noChangeAspect="1"/>
          </p:cNvPicPr>
          <p:nvPr/>
        </p:nvPicPr>
        <p:blipFill>
          <a:blip r:embed="rId3"/>
          <a:stretch>
            <a:fillRect/>
          </a:stretch>
        </p:blipFill>
        <p:spPr>
          <a:xfrm>
            <a:off x="914400" y="1372912"/>
            <a:ext cx="3936379" cy="2429654"/>
          </a:xfrm>
          <a:prstGeom prst="rect">
            <a:avLst/>
          </a:prstGeom>
        </p:spPr>
      </p:pic>
    </p:spTree>
    <p:extLst>
      <p:ext uri="{BB962C8B-B14F-4D97-AF65-F5344CB8AC3E}">
        <p14:creationId xmlns:p14="http://schemas.microsoft.com/office/powerpoint/2010/main" val="215580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fontScale="92500" lnSpcReduction="20000"/>
          </a:bodyPr>
          <a:lstStyle/>
          <a:p>
            <a:r>
              <a:rPr lang="en-GB" dirty="0"/>
              <a:t>Khachaturian</a:t>
            </a:r>
          </a:p>
          <a:p>
            <a:r>
              <a:rPr lang="en-GB" dirty="0"/>
              <a:t>Sabre dance</a:t>
            </a:r>
          </a:p>
          <a:p>
            <a:r>
              <a:rPr lang="en-GB" dirty="0"/>
              <a:t>Born June 1903 and died 1 May 1978 in Moscow</a:t>
            </a:r>
          </a:p>
        </p:txBody>
      </p:sp>
      <p:sp>
        <p:nvSpPr>
          <p:cNvPr id="7" name="Subtitle 2"/>
          <p:cNvSpPr txBox="1">
            <a:spLocks/>
          </p:cNvSpPr>
          <p:nvPr/>
        </p:nvSpPr>
        <p:spPr>
          <a:xfrm>
            <a:off x="5711687" y="1677158"/>
            <a:ext cx="5691808" cy="4634431"/>
          </a:xfrm>
          <a:prstGeom prst="rect">
            <a:avLst/>
          </a:prstGeom>
          <a:solidFill>
            <a:srgbClr val="92D05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https://youtu.be/mUQHGpxrz-8</a:t>
            </a:r>
            <a:endParaRPr lang="en-GB" sz="4000" dirty="0"/>
          </a:p>
          <a:p>
            <a:pPr algn="l"/>
            <a:r>
              <a:rPr lang="en-GB" dirty="0"/>
              <a:t>Khachaturian was a significant Soviet-American composer. </a:t>
            </a:r>
          </a:p>
          <a:p>
            <a:pPr algn="l"/>
            <a:r>
              <a:rPr lang="en-GB" dirty="0"/>
              <a:t>He studied the cello in the 1920s and went to the Moscow Conservatory in 1929. </a:t>
            </a:r>
          </a:p>
          <a:p>
            <a:pPr algn="l"/>
            <a:r>
              <a:rPr lang="en-GB" dirty="0"/>
              <a:t>He composed several symphonies and a ballet called </a:t>
            </a:r>
            <a:r>
              <a:rPr lang="en-GB" dirty="0" err="1"/>
              <a:t>Gayane</a:t>
            </a:r>
            <a:r>
              <a:rPr lang="en-GB" dirty="0"/>
              <a:t>. </a:t>
            </a:r>
          </a:p>
          <a:p>
            <a:pPr algn="l"/>
            <a:r>
              <a:rPr lang="en-GB" dirty="0"/>
              <a:t>His music was mainly influenced by the folk music of Armenia. </a:t>
            </a:r>
          </a:p>
          <a:p>
            <a:pPr algn="l"/>
            <a:r>
              <a:rPr lang="en-GB" dirty="0"/>
              <a:t>His most popular piece, the "Sabre Dance" from </a:t>
            </a:r>
            <a:r>
              <a:rPr lang="en-GB" i="1" dirty="0" err="1"/>
              <a:t>Gayane</a:t>
            </a:r>
            <a:r>
              <a:rPr lang="en-GB" dirty="0"/>
              <a:t>, has been used extensively in popular culture and has been covered by a number of musicians worldwide.</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4AB949D2-C503-0744-8A8E-8CE019E704CD}"/>
              </a:ext>
            </a:extLst>
          </p:cNvPr>
          <p:cNvPicPr>
            <a:picLocks noChangeAspect="1"/>
          </p:cNvPicPr>
          <p:nvPr/>
        </p:nvPicPr>
        <p:blipFill>
          <a:blip r:embed="rId3"/>
          <a:stretch>
            <a:fillRect/>
          </a:stretch>
        </p:blipFill>
        <p:spPr>
          <a:xfrm>
            <a:off x="1350755" y="1068111"/>
            <a:ext cx="3288151" cy="2581966"/>
          </a:xfrm>
          <a:prstGeom prst="rect">
            <a:avLst/>
          </a:prstGeom>
        </p:spPr>
      </p:pic>
    </p:spTree>
    <p:extLst>
      <p:ext uri="{BB962C8B-B14F-4D97-AF65-F5344CB8AC3E}">
        <p14:creationId xmlns:p14="http://schemas.microsoft.com/office/powerpoint/2010/main" val="219701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a:bodyPr>
          <a:lstStyle/>
          <a:p>
            <a:r>
              <a:rPr lang="en-GB" dirty="0"/>
              <a:t>Broadway Melody: Trumpet solo</a:t>
            </a:r>
          </a:p>
          <a:p>
            <a:endParaRPr lang="en-GB" b="1" dirty="0"/>
          </a:p>
        </p:txBody>
      </p:sp>
      <p:sp>
        <p:nvSpPr>
          <p:cNvPr id="7" name="Subtitle 2"/>
          <p:cNvSpPr txBox="1">
            <a:spLocks/>
          </p:cNvSpPr>
          <p:nvPr/>
        </p:nvSpPr>
        <p:spPr>
          <a:xfrm>
            <a:off x="5343525" y="312739"/>
            <a:ext cx="5450370" cy="4587254"/>
          </a:xfrm>
          <a:prstGeom prst="rect">
            <a:avLst/>
          </a:prstGeom>
          <a:solidFill>
            <a:srgbClr val="92D050"/>
          </a:solidFill>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https://youtu.be/R17t65gL-ZU</a:t>
            </a:r>
            <a:endParaRPr lang="en-GB" sz="4000" u="sng" dirty="0"/>
          </a:p>
          <a:p>
            <a:pPr algn="l"/>
            <a:r>
              <a:rPr lang="en-GB" dirty="0"/>
              <a:t>Broadway was earlier known as the ‘Great White Way’</a:t>
            </a:r>
          </a:p>
          <a:p>
            <a:pPr algn="l"/>
            <a:r>
              <a:rPr lang="en-GB" dirty="0"/>
              <a:t>The Theatre district was one of first streets in New York to be fully illuminated by white electric bulbs in the 1890s, thus giving rise to the nickname “The Great White Way”. </a:t>
            </a:r>
          </a:p>
          <a:p>
            <a:pPr algn="l"/>
            <a:r>
              <a:rPr lang="en-GB" dirty="0"/>
              <a:t>Broadway is the longest street in `new York</a:t>
            </a:r>
          </a:p>
          <a:p>
            <a:pPr algn="l"/>
            <a:r>
              <a:rPr lang="en-GB" dirty="0"/>
              <a:t>Broadway runs for 33 whole miles, of which 18 miles are not even within New York City limits! It begins from Lower Manhattan and runs north to Bronx all the way to </a:t>
            </a:r>
            <a:r>
              <a:rPr lang="en-GB" dirty="0" err="1"/>
              <a:t>Albony</a:t>
            </a:r>
            <a:r>
              <a:rPr lang="en-GB" dirty="0"/>
              <a:t>.</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ED26327B-F538-3340-BEBB-948EE4094D65}"/>
              </a:ext>
            </a:extLst>
          </p:cNvPr>
          <p:cNvPicPr>
            <a:picLocks noChangeAspect="1"/>
          </p:cNvPicPr>
          <p:nvPr/>
        </p:nvPicPr>
        <p:blipFill>
          <a:blip r:embed="rId3"/>
          <a:stretch>
            <a:fillRect/>
          </a:stretch>
        </p:blipFill>
        <p:spPr>
          <a:xfrm>
            <a:off x="1003611" y="844827"/>
            <a:ext cx="3356516" cy="3314578"/>
          </a:xfrm>
          <a:prstGeom prst="rect">
            <a:avLst/>
          </a:prstGeom>
        </p:spPr>
      </p:pic>
    </p:spTree>
    <p:extLst>
      <p:ext uri="{BB962C8B-B14F-4D97-AF65-F5344CB8AC3E}">
        <p14:creationId xmlns:p14="http://schemas.microsoft.com/office/powerpoint/2010/main" val="230863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fontScale="92500" lnSpcReduction="10000"/>
          </a:bodyPr>
          <a:lstStyle/>
          <a:p>
            <a:r>
              <a:rPr lang="en-GB" dirty="0"/>
              <a:t>Variations on a theme of Mozart: trio of oboes</a:t>
            </a:r>
          </a:p>
          <a:p>
            <a:r>
              <a:rPr lang="en-US" dirty="0"/>
              <a:t>January 27, 1756 – December 5, 1791</a:t>
            </a:r>
            <a:endParaRPr lang="en-GB" b="1"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https://youtu.be/N00JbKpZKKw</a:t>
            </a:r>
            <a:endParaRPr lang="en-GB" sz="4000" dirty="0"/>
          </a:p>
          <a:p>
            <a:pPr algn="l"/>
            <a:r>
              <a:rPr lang="en-US" sz="2800" b="1" dirty="0"/>
              <a:t>Wolfgang Amadeus Mozart</a:t>
            </a:r>
            <a:r>
              <a:rPr lang="en-US" sz="2800" dirty="0"/>
              <a:t>  was an Austrian composer, instrumentalist, and music teacher.</a:t>
            </a:r>
          </a:p>
          <a:p>
            <a:pPr algn="l"/>
            <a:r>
              <a:rPr lang="en-US" sz="2800" dirty="0"/>
              <a:t>He was playing the harpsichord and the violin at the age of five, and writing little pieces of music. </a:t>
            </a:r>
          </a:p>
          <a:p>
            <a:pPr algn="l"/>
            <a:r>
              <a:rPr lang="en-US" sz="2800" dirty="0"/>
              <a:t>Mozart performed in Munich, Prague, Paris, The Hague and London. In London, he performed for King George III</a:t>
            </a:r>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a:extLst>
              <a:ext uri="{FF2B5EF4-FFF2-40B4-BE49-F238E27FC236}">
                <a16:creationId xmlns:a16="http://schemas.microsoft.com/office/drawing/2014/main" id="{AF6B0E79-D2D0-4065-9599-BBFAD8677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842" y="844826"/>
            <a:ext cx="3705725" cy="33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9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9731-8B16-47D0-95E2-27BF0E23E3A7}"/>
              </a:ext>
            </a:extLst>
          </p:cNvPr>
          <p:cNvSpPr>
            <a:spLocks noGrp="1"/>
          </p:cNvSpPr>
          <p:nvPr>
            <p:ph type="title"/>
          </p:nvPr>
        </p:nvSpPr>
        <p:spPr>
          <a:xfrm>
            <a:off x="838200" y="203201"/>
            <a:ext cx="10515600" cy="1487488"/>
          </a:xfrm>
        </p:spPr>
        <p:txBody>
          <a:bodyPr>
            <a:normAutofit fontScale="90000"/>
          </a:bodyPr>
          <a:lstStyle/>
          <a:p>
            <a:pPr lvl="0"/>
            <a:r>
              <a:rPr lang="en-GB" dirty="0"/>
              <a:t>Swan Lake, Dance of the Cygnets by Tchaikovsky</a:t>
            </a:r>
            <a:br>
              <a:rPr lang="en-GB" dirty="0"/>
            </a:br>
            <a:endParaRPr lang="en-GB" dirty="0"/>
          </a:p>
        </p:txBody>
      </p:sp>
      <p:sp>
        <p:nvSpPr>
          <p:cNvPr id="3" name="Content Placeholder 2">
            <a:extLst>
              <a:ext uri="{FF2B5EF4-FFF2-40B4-BE49-F238E27FC236}">
                <a16:creationId xmlns:a16="http://schemas.microsoft.com/office/drawing/2014/main" id="{3AFC9848-0911-4F8A-B430-DEFB7BDC8222}"/>
              </a:ext>
            </a:extLst>
          </p:cNvPr>
          <p:cNvSpPr>
            <a:spLocks noGrp="1"/>
          </p:cNvSpPr>
          <p:nvPr>
            <p:ph idx="1"/>
          </p:nvPr>
        </p:nvSpPr>
        <p:spPr>
          <a:xfrm>
            <a:off x="838200" y="1825625"/>
            <a:ext cx="5257800" cy="4351338"/>
          </a:xfrm>
          <a:solidFill>
            <a:srgbClr val="92D050">
              <a:alpha val="80000"/>
            </a:srgbClr>
          </a:solidFill>
        </p:spPr>
        <p:txBody>
          <a:bodyPr/>
          <a:lstStyle/>
          <a:p>
            <a:r>
              <a:rPr lang="en-GB" u="sng" dirty="0">
                <a:hlinkClick r:id="rId2"/>
              </a:rPr>
              <a:t>https://youtu.be/Xd2nTXsivHs</a:t>
            </a:r>
            <a:endParaRPr lang="en-GB" u="sng" dirty="0"/>
          </a:p>
          <a:p>
            <a:endParaRPr lang="en-GB" u="sng" dirty="0"/>
          </a:p>
          <a:p>
            <a:r>
              <a:rPr lang="en-GB" dirty="0"/>
              <a:t> He was the first Russian composer whose music would make a lasting impression internationally. He was </a:t>
            </a:r>
            <a:r>
              <a:rPr lang="en-GB" dirty="0" err="1"/>
              <a:t>honored</a:t>
            </a:r>
            <a:r>
              <a:rPr lang="en-GB" dirty="0"/>
              <a:t> in 1884 by Tsar Alexander III </a:t>
            </a:r>
          </a:p>
        </p:txBody>
      </p:sp>
      <p:pic>
        <p:nvPicPr>
          <p:cNvPr id="4" name="Picture 3">
            <a:extLst>
              <a:ext uri="{FF2B5EF4-FFF2-40B4-BE49-F238E27FC236}">
                <a16:creationId xmlns:a16="http://schemas.microsoft.com/office/drawing/2014/main" id="{0D50BCCC-A7CE-444C-B496-2A14EB5A4F43}"/>
              </a:ext>
            </a:extLst>
          </p:cNvPr>
          <p:cNvPicPr>
            <a:picLocks noChangeAspect="1"/>
          </p:cNvPicPr>
          <p:nvPr/>
        </p:nvPicPr>
        <p:blipFill>
          <a:blip r:embed="rId3"/>
          <a:stretch>
            <a:fillRect/>
          </a:stretch>
        </p:blipFill>
        <p:spPr>
          <a:xfrm>
            <a:off x="6433107" y="2091531"/>
            <a:ext cx="4267844" cy="3819526"/>
          </a:xfrm>
          <a:prstGeom prst="rect">
            <a:avLst/>
          </a:prstGeom>
        </p:spPr>
      </p:pic>
    </p:spTree>
    <p:extLst>
      <p:ext uri="{BB962C8B-B14F-4D97-AF65-F5344CB8AC3E}">
        <p14:creationId xmlns:p14="http://schemas.microsoft.com/office/powerpoint/2010/main" val="36725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a:bodyPr>
          <a:lstStyle/>
          <a:p>
            <a:pPr rtl="0"/>
            <a:r>
              <a:rPr lang="en-GB" b="1" dirty="0">
                <a:latin typeface="Comic Sans MS" panose="030F0702030302020204" pitchFamily="66" charset="0"/>
              </a:rPr>
              <a:t>Summer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426170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fontScale="85000" lnSpcReduction="20000"/>
          </a:bodyPr>
          <a:lstStyle/>
          <a:p>
            <a:r>
              <a:rPr lang="en-GB" dirty="0"/>
              <a:t>Rimsky Korsakov: </a:t>
            </a:r>
            <a:r>
              <a:rPr lang="en-GB" dirty="0" err="1"/>
              <a:t>Sheherazade</a:t>
            </a:r>
            <a:r>
              <a:rPr lang="en-GB" dirty="0"/>
              <a:t> excerpt ballet with orchestra</a:t>
            </a:r>
          </a:p>
          <a:p>
            <a:r>
              <a:rPr lang="en-US" dirty="0"/>
              <a:t>18 March 1844, and died in </a:t>
            </a:r>
            <a:r>
              <a:rPr lang="en-US" dirty="0" err="1"/>
              <a:t>Lybensk</a:t>
            </a:r>
            <a:r>
              <a:rPr lang="en-US" dirty="0"/>
              <a:t>, near St Petersburg, 21 June 1908</a:t>
            </a:r>
            <a:endParaRPr lang="en-GB" dirty="0"/>
          </a:p>
        </p:txBody>
      </p:sp>
      <p:sp>
        <p:nvSpPr>
          <p:cNvPr id="7" name="Subtitle 2"/>
          <p:cNvSpPr txBox="1">
            <a:spLocks/>
          </p:cNvSpPr>
          <p:nvPr/>
        </p:nvSpPr>
        <p:spPr>
          <a:xfrm>
            <a:off x="5711687" y="1677159"/>
            <a:ext cx="5910818" cy="4365832"/>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https://youtu.be/QgoC92qtLj4</a:t>
            </a:r>
            <a:endParaRPr lang="en-GB" dirty="0"/>
          </a:p>
          <a:p>
            <a:pPr algn="l"/>
            <a:r>
              <a:rPr lang="en-US" b="1" i="1" dirty="0"/>
              <a:t>Scheherazade</a:t>
            </a:r>
            <a:r>
              <a:rPr lang="en-US" dirty="0"/>
              <a:t> is a piece of music by Nikolai Rimsky-Korsakov. It was written for orchestra in 1888.</a:t>
            </a:r>
          </a:p>
          <a:p>
            <a:pPr algn="l"/>
            <a:r>
              <a:rPr lang="en-US" dirty="0"/>
              <a:t> The music was inspired by the Arabian Nights stories.</a:t>
            </a:r>
          </a:p>
          <a:p>
            <a:pPr algn="l"/>
            <a:r>
              <a:rPr lang="en-US" dirty="0"/>
              <a:t> There are four movements: "Sinbad the Sailor"; "The </a:t>
            </a:r>
            <a:r>
              <a:rPr lang="en-US" dirty="0" err="1"/>
              <a:t>Kalendar</a:t>
            </a:r>
            <a:r>
              <a:rPr lang="en-US" dirty="0"/>
              <a:t> Prince"; "The Young Prince and the Young Princess"; and "Festival at Baghdad". Fokine designed a ballet in 1910 for the Ballets </a:t>
            </a:r>
            <a:r>
              <a:rPr lang="en-US" dirty="0" err="1"/>
              <a:t>Russes</a:t>
            </a:r>
            <a:r>
              <a:rPr lang="en-US" dirty="0"/>
              <a:t> using the music.</a:t>
            </a:r>
            <a:endParaRPr lang="en-GB" sz="4000" dirty="0"/>
          </a:p>
        </p:txBody>
      </p:sp>
      <p:pic>
        <p:nvPicPr>
          <p:cNvPr id="1026" name="Picture 2" descr="Nikolai Rimsky-Korsakov - Wikipedia">
            <a:extLst>
              <a:ext uri="{FF2B5EF4-FFF2-40B4-BE49-F238E27FC236}">
                <a16:creationId xmlns:a16="http://schemas.microsoft.com/office/drawing/2014/main" id="{1B9C5EB6-6D4A-4E82-9FB8-ACE9F3650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104" y="658598"/>
            <a:ext cx="3611217" cy="386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fontScale="92500" lnSpcReduction="20000"/>
          </a:bodyPr>
          <a:lstStyle/>
          <a:p>
            <a:pPr lvl="0"/>
            <a:r>
              <a:rPr lang="en-GB" dirty="0"/>
              <a:t>Harry Potter and the Sorcerer’s Stone-Suite</a:t>
            </a:r>
          </a:p>
          <a:p>
            <a:r>
              <a:rPr lang="en-GB" dirty="0"/>
              <a:t>John Williams</a:t>
            </a:r>
          </a:p>
          <a:p>
            <a:r>
              <a:rPr lang="en-GB" b="1" dirty="0">
                <a:latin typeface="Comic Sans MS" panose="030F0702030302020204" pitchFamily="66" charset="0"/>
              </a:rPr>
              <a:t>born February 8, 1932</a:t>
            </a:r>
            <a:endParaRPr lang="en-GB" dirty="0"/>
          </a:p>
          <a:p>
            <a:endParaRPr lang="en-GB" dirty="0"/>
          </a:p>
        </p:txBody>
      </p:sp>
      <p:sp>
        <p:nvSpPr>
          <p:cNvPr id="7" name="Subtitle 2"/>
          <p:cNvSpPr txBox="1">
            <a:spLocks/>
          </p:cNvSpPr>
          <p:nvPr/>
        </p:nvSpPr>
        <p:spPr>
          <a:xfrm>
            <a:off x="5711686" y="264695"/>
            <a:ext cx="6480313" cy="6352673"/>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https://youtu.be/30b7_S0paCQ</a:t>
            </a:r>
            <a:endParaRPr lang="en-GB" u="sng" dirty="0"/>
          </a:p>
          <a:p>
            <a:pPr algn="l"/>
            <a:r>
              <a:rPr lang="en-US" dirty="0"/>
              <a:t>He is an American composer, conductor, and musician, widely regarded as one of the greatest film composers of all time. In a career that has spanned nearly seven decades he has composed some of the most popular, recognizable, and critically acclaimed film scores in cinematic history. </a:t>
            </a:r>
          </a:p>
          <a:p>
            <a:pPr algn="l"/>
            <a:r>
              <a:rPr lang="en-US" dirty="0"/>
              <a:t>Williams has won 25 Grammy Awards, seven British Academy Film Awards, five Academy Awards, and four Golden Globe Awards. </a:t>
            </a:r>
          </a:p>
          <a:p>
            <a:pPr algn="l"/>
            <a:r>
              <a:rPr lang="en-US" dirty="0"/>
              <a:t> In 2005, the American Film Institute selected Williams's score to my Award nominations, he is the second 1977's Star Wars as the greatest film score of all time. </a:t>
            </a:r>
          </a:p>
          <a:p>
            <a:pPr algn="l"/>
            <a:r>
              <a:rPr lang="en-US" dirty="0"/>
              <a:t>Williams has composed for many critically acclaimed and popular movies, including the Star Wars saga, Jaws, Close Encounters of the Third Kind, Superman, E.T. the Extra-Terrestrial, Home Alone, the Indiana Jones films, the first two Jurassic Park films, Schindler's List, and the first three Harry Potter films.</a:t>
            </a:r>
          </a:p>
          <a:p>
            <a:pPr algn="l"/>
            <a:endParaRPr lang="en-GB" dirty="0"/>
          </a:p>
          <a:p>
            <a:pPr algn="l"/>
            <a:endParaRPr lang="en-GB" sz="4000" dirty="0"/>
          </a:p>
        </p:txBody>
      </p:sp>
      <p:pic>
        <p:nvPicPr>
          <p:cNvPr id="2" name="Picture 1">
            <a:extLst>
              <a:ext uri="{FF2B5EF4-FFF2-40B4-BE49-F238E27FC236}">
                <a16:creationId xmlns:a16="http://schemas.microsoft.com/office/drawing/2014/main" id="{599C3911-E7BD-42B9-BA53-A79D92D9EEC0}"/>
              </a:ext>
            </a:extLst>
          </p:cNvPr>
          <p:cNvPicPr>
            <a:picLocks noChangeAspect="1"/>
          </p:cNvPicPr>
          <p:nvPr/>
        </p:nvPicPr>
        <p:blipFill>
          <a:blip r:embed="rId3"/>
          <a:stretch>
            <a:fillRect/>
          </a:stretch>
        </p:blipFill>
        <p:spPr>
          <a:xfrm>
            <a:off x="887058" y="815009"/>
            <a:ext cx="4023709" cy="3011685"/>
          </a:xfrm>
          <a:prstGeom prst="rect">
            <a:avLst/>
          </a:prstGeom>
        </p:spPr>
      </p:pic>
    </p:spTree>
    <p:extLst>
      <p:ext uri="{BB962C8B-B14F-4D97-AF65-F5344CB8AC3E}">
        <p14:creationId xmlns:p14="http://schemas.microsoft.com/office/powerpoint/2010/main" val="35975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577579" cy="1347649"/>
          </a:xfrm>
        </p:spPr>
        <p:txBody>
          <a:bodyPr>
            <a:normAutofit fontScale="92500" lnSpcReduction="10000"/>
          </a:bodyPr>
          <a:lstStyle/>
          <a:p>
            <a:r>
              <a:rPr lang="en-GB" dirty="0"/>
              <a:t>Sleeping Beauty by </a:t>
            </a:r>
            <a:r>
              <a:rPr lang="en-GB" dirty="0" err="1"/>
              <a:t>Tchaikowsky</a:t>
            </a:r>
            <a:endParaRPr lang="en-GB" dirty="0"/>
          </a:p>
          <a:p>
            <a:r>
              <a:rPr lang="en-US" dirty="0"/>
              <a:t>born </a:t>
            </a:r>
            <a:r>
              <a:rPr lang="en-US" dirty="0" err="1"/>
              <a:t>Kamsko-Votkinsk</a:t>
            </a:r>
            <a:r>
              <a:rPr lang="en-US" dirty="0"/>
              <a:t>, 7 May 1840; died St Petersburg, 6 November 1893</a:t>
            </a:r>
            <a:endParaRPr lang="en-GB" dirty="0"/>
          </a:p>
          <a:p>
            <a:endParaRPr lang="en-GB" dirty="0"/>
          </a:p>
        </p:txBody>
      </p:sp>
      <p:sp>
        <p:nvSpPr>
          <p:cNvPr id="7" name="Subtitle 2"/>
          <p:cNvSpPr txBox="1">
            <a:spLocks/>
          </p:cNvSpPr>
          <p:nvPr/>
        </p:nvSpPr>
        <p:spPr>
          <a:xfrm>
            <a:off x="5711686" y="1677159"/>
            <a:ext cx="6295829" cy="4365832"/>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https://youtu.be/g6eA4PjWhws</a:t>
            </a:r>
            <a:endParaRPr lang="en-GB" u="sng" dirty="0"/>
          </a:p>
          <a:p>
            <a:pPr algn="l"/>
            <a:r>
              <a:rPr lang="en-US" dirty="0" err="1"/>
              <a:t>Tchaikowsky</a:t>
            </a:r>
            <a:r>
              <a:rPr lang="en-US" dirty="0"/>
              <a:t> was a Russian composer who lived in the Romantic period. </a:t>
            </a:r>
            <a:r>
              <a:rPr lang="en-US" b="1" i="1" dirty="0"/>
              <a:t>The Sleeping Beauty</a:t>
            </a:r>
            <a:r>
              <a:rPr lang="en-US" dirty="0"/>
              <a:t> is a ballet in a prologue and three acts. Marius Petipa and Ivan </a:t>
            </a:r>
            <a:r>
              <a:rPr lang="en-US" dirty="0" err="1"/>
              <a:t>Vsevolojsky</a:t>
            </a:r>
            <a:r>
              <a:rPr lang="en-US" dirty="0"/>
              <a:t> wrote the story of the ballet. It was based on Charles Perrault's 1697 fairy tale "The Sleeping Beauty in the Wood". Tchaikovsky wrote the music.</a:t>
            </a:r>
          </a:p>
          <a:p>
            <a:pPr algn="l"/>
            <a:r>
              <a:rPr lang="en-US" i="1" dirty="0"/>
              <a:t>The Sleeping Beauty</a:t>
            </a:r>
            <a:r>
              <a:rPr lang="en-US" dirty="0"/>
              <a:t> was first presented at the </a:t>
            </a:r>
            <a:r>
              <a:rPr lang="en-US" dirty="0" err="1"/>
              <a:t>Mariinsky</a:t>
            </a:r>
            <a:r>
              <a:rPr lang="en-US" dirty="0"/>
              <a:t> Theatre in St. Petersburg, Russia, on 15 January 1890</a:t>
            </a:r>
            <a:endParaRPr lang="en-GB" sz="4000" dirty="0"/>
          </a:p>
        </p:txBody>
      </p:sp>
      <p:pic>
        <p:nvPicPr>
          <p:cNvPr id="3074" name="Picture 2" descr="Pyotr Ilyich Tchaikovsky - Facts, Nutcracker &amp; Music - Biography">
            <a:extLst>
              <a:ext uri="{FF2B5EF4-FFF2-40B4-BE49-F238E27FC236}">
                <a16:creationId xmlns:a16="http://schemas.microsoft.com/office/drawing/2014/main" id="{58388C16-7D75-4879-8C9F-FA1BE4117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105" y="537160"/>
            <a:ext cx="3799537" cy="362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fontScale="92500"/>
          </a:bodyPr>
          <a:lstStyle/>
          <a:p>
            <a:r>
              <a:rPr lang="en-GB" dirty="0"/>
              <a:t>Who will buy</a:t>
            </a:r>
          </a:p>
          <a:p>
            <a:r>
              <a:rPr lang="en-GB" dirty="0"/>
              <a:t>Composer: Lionel Bart</a:t>
            </a:r>
          </a:p>
          <a:p>
            <a:r>
              <a:rPr lang="en-US" dirty="0"/>
              <a:t> (1 August 1930 – 3 April 1999) </a:t>
            </a:r>
            <a:endParaRPr lang="en-GB" dirty="0"/>
          </a:p>
        </p:txBody>
      </p:sp>
      <p:sp>
        <p:nvSpPr>
          <p:cNvPr id="7" name="Subtitle 2"/>
          <p:cNvSpPr txBox="1">
            <a:spLocks/>
          </p:cNvSpPr>
          <p:nvPr/>
        </p:nvSpPr>
        <p:spPr>
          <a:xfrm>
            <a:off x="5711687" y="1677159"/>
            <a:ext cx="5082208" cy="4675515"/>
          </a:xfrm>
          <a:prstGeom prst="rect">
            <a:avLst/>
          </a:prstGeom>
          <a:solidFill>
            <a:srgbClr val="92D050"/>
          </a:solidFill>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https://youtu.be/5ZsoephKGZs</a:t>
            </a:r>
            <a:endParaRPr lang="en-GB" dirty="0"/>
          </a:p>
          <a:p>
            <a:pPr algn="l"/>
            <a:r>
              <a:rPr lang="en-US" sz="4000" dirty="0"/>
              <a:t>Oliver! is a British musical, with music and lyrics by Lionel Bart. The musical is based upon the 1838 novel Oliver Twist by Charles Dickens.</a:t>
            </a:r>
          </a:p>
          <a:p>
            <a:pPr algn="l"/>
            <a:r>
              <a:rPr lang="en-US" sz="4000" dirty="0"/>
              <a:t>Lionel </a:t>
            </a:r>
            <a:r>
              <a:rPr lang="en-US" sz="4000" dirty="0" err="1"/>
              <a:t>Bartwas</a:t>
            </a:r>
            <a:r>
              <a:rPr lang="en-US" sz="4000" dirty="0"/>
              <a:t> a British writer and composer of pop music and musicals. He wrote Tommy Steele's "Rock with the Caveman" and was the sole creator of the musical Oliver! (1960).</a:t>
            </a:r>
          </a:p>
          <a:p>
            <a:pPr algn="l"/>
            <a:endParaRPr lang="en-GB" sz="4000" dirty="0"/>
          </a:p>
        </p:txBody>
      </p:sp>
      <p:pic>
        <p:nvPicPr>
          <p:cNvPr id="2" name="Picture 1">
            <a:extLst>
              <a:ext uri="{FF2B5EF4-FFF2-40B4-BE49-F238E27FC236}">
                <a16:creationId xmlns:a16="http://schemas.microsoft.com/office/drawing/2014/main" id="{789AE2AC-3085-4ECD-98F2-65A5CCC95466}"/>
              </a:ext>
            </a:extLst>
          </p:cNvPr>
          <p:cNvPicPr>
            <a:picLocks noChangeAspect="1"/>
          </p:cNvPicPr>
          <p:nvPr/>
        </p:nvPicPr>
        <p:blipFill>
          <a:blip r:embed="rId3"/>
          <a:stretch>
            <a:fillRect/>
          </a:stretch>
        </p:blipFill>
        <p:spPr>
          <a:xfrm>
            <a:off x="1398104" y="436530"/>
            <a:ext cx="3611217" cy="3967028"/>
          </a:xfrm>
          <a:prstGeom prst="rect">
            <a:avLst/>
          </a:prstGeom>
        </p:spPr>
      </p:pic>
    </p:spTree>
    <p:extLst>
      <p:ext uri="{BB962C8B-B14F-4D97-AF65-F5344CB8AC3E}">
        <p14:creationId xmlns:p14="http://schemas.microsoft.com/office/powerpoint/2010/main" val="314057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5307495" cy="1922026"/>
          </a:xfrm>
        </p:spPr>
        <p:txBody>
          <a:bodyPr>
            <a:normAutofit/>
          </a:bodyPr>
          <a:lstStyle/>
          <a:p>
            <a:pPr lvl="0"/>
            <a:r>
              <a:rPr lang="en-GB" dirty="0" err="1"/>
              <a:t>Sprach</a:t>
            </a:r>
            <a:r>
              <a:rPr lang="en-GB" dirty="0"/>
              <a:t> Zarathustra by </a:t>
            </a:r>
          </a:p>
          <a:p>
            <a:pPr lvl="0"/>
            <a:r>
              <a:rPr lang="en-GB" dirty="0"/>
              <a:t>Richard Strauss</a:t>
            </a:r>
          </a:p>
          <a:p>
            <a:pPr lvl="0"/>
            <a:r>
              <a:rPr lang="en-GB" dirty="0"/>
              <a:t>born Munich 1864; died Bavaria1949</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hlinkClick r:id="rId2"/>
              </a:rPr>
              <a:t>https://youtu.be/dfe8tCcHnKY</a:t>
            </a:r>
            <a:endParaRPr lang="en-GB" dirty="0"/>
          </a:p>
          <a:p>
            <a:r>
              <a:rPr lang="en-GB" u="sng" dirty="0">
                <a:hlinkClick r:id="rId3"/>
              </a:rPr>
              <a:t>https://youtu.be/M-2ed2hY6Ck</a:t>
            </a:r>
            <a:endParaRPr lang="en-GB" dirty="0"/>
          </a:p>
          <a:p>
            <a:pPr algn="l"/>
            <a:r>
              <a:rPr lang="en-US" dirty="0"/>
              <a:t>Strauss was a German composer. He soon became very famous when he was a young man. </a:t>
            </a:r>
          </a:p>
          <a:p>
            <a:pPr algn="l"/>
            <a:r>
              <a:rPr lang="en-US" dirty="0"/>
              <a:t>His tone-poems were played by orchestras all over Europe.</a:t>
            </a:r>
          </a:p>
          <a:p>
            <a:pPr algn="l"/>
            <a:r>
              <a:rPr lang="en-US" dirty="0"/>
              <a:t>Strauss was the last great composer who wrote in a Romantic style.</a:t>
            </a:r>
            <a:endParaRPr lang="en-GB" dirty="0"/>
          </a:p>
          <a:p>
            <a:pPr algn="l"/>
            <a:endParaRPr lang="en-GB" sz="4000" dirty="0"/>
          </a:p>
        </p:txBody>
      </p:sp>
      <p:pic>
        <p:nvPicPr>
          <p:cNvPr id="2" name="Picture 1">
            <a:extLst>
              <a:ext uri="{FF2B5EF4-FFF2-40B4-BE49-F238E27FC236}">
                <a16:creationId xmlns:a16="http://schemas.microsoft.com/office/drawing/2014/main" id="{5EDAB84E-7523-4804-AC57-2F08AAA99132}"/>
              </a:ext>
            </a:extLst>
          </p:cNvPr>
          <p:cNvPicPr>
            <a:picLocks noChangeAspect="1"/>
          </p:cNvPicPr>
          <p:nvPr/>
        </p:nvPicPr>
        <p:blipFill>
          <a:blip r:embed="rId4"/>
          <a:stretch>
            <a:fillRect/>
          </a:stretch>
        </p:blipFill>
        <p:spPr>
          <a:xfrm>
            <a:off x="1010653" y="610358"/>
            <a:ext cx="4496671" cy="3793199"/>
          </a:xfrm>
          <a:prstGeom prst="rect">
            <a:avLst/>
          </a:prstGeom>
        </p:spPr>
      </p:pic>
    </p:spTree>
    <p:extLst>
      <p:ext uri="{BB962C8B-B14F-4D97-AF65-F5344CB8AC3E}">
        <p14:creationId xmlns:p14="http://schemas.microsoft.com/office/powerpoint/2010/main" val="95986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5307495" cy="1922026"/>
          </a:xfrm>
        </p:spPr>
        <p:txBody>
          <a:bodyPr>
            <a:normAutofit/>
          </a:bodyPr>
          <a:lstStyle/>
          <a:p>
            <a:r>
              <a:rPr lang="en-GB" dirty="0"/>
              <a:t>Wuthering Heights by </a:t>
            </a:r>
            <a:r>
              <a:rPr lang="en-GB" dirty="0" err="1"/>
              <a:t>kate</a:t>
            </a:r>
            <a:r>
              <a:rPr lang="en-GB" dirty="0"/>
              <a:t> Bush</a:t>
            </a:r>
          </a:p>
          <a:p>
            <a:endParaRPr lang="en-GB" dirty="0"/>
          </a:p>
        </p:txBody>
      </p:sp>
      <p:sp>
        <p:nvSpPr>
          <p:cNvPr id="7" name="Subtitle 2"/>
          <p:cNvSpPr txBox="1">
            <a:spLocks/>
          </p:cNvSpPr>
          <p:nvPr/>
        </p:nvSpPr>
        <p:spPr>
          <a:xfrm>
            <a:off x="5711686" y="1677159"/>
            <a:ext cx="6175513" cy="4771767"/>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https://youtu.be/Fk-4lXLM34g</a:t>
            </a:r>
            <a:endParaRPr lang="en-GB" sz="4000" dirty="0"/>
          </a:p>
          <a:p>
            <a:pPr algn="l"/>
            <a:r>
              <a:rPr lang="en-US" dirty="0"/>
              <a:t>"</a:t>
            </a:r>
            <a:r>
              <a:rPr lang="en-US" b="1" dirty="0"/>
              <a:t>Wuthering Heights</a:t>
            </a:r>
            <a:r>
              <a:rPr lang="en-US" dirty="0"/>
              <a:t>" is a song by British singer-songwriter Kate Bush, released as her debut single on 20 January 1978. Inspired by the 1847 Emily Brontë novel of the same name, it appears on her 1978 debut album </a:t>
            </a:r>
            <a:r>
              <a:rPr lang="en-US" i="1" dirty="0"/>
              <a:t>The Kick Inside</a:t>
            </a:r>
            <a:r>
              <a:rPr lang="en-US" dirty="0"/>
              <a:t>. It stayed at number one on the UK Singles Chart for four weeks, and remains Bush's most successful single. The song received widespread critical acclaim and continues to be highly regarded;</a:t>
            </a:r>
            <a:endParaRPr lang="en-GB" sz="4000" dirty="0"/>
          </a:p>
        </p:txBody>
      </p:sp>
      <p:pic>
        <p:nvPicPr>
          <p:cNvPr id="4" name="Picture 3">
            <a:extLst>
              <a:ext uri="{FF2B5EF4-FFF2-40B4-BE49-F238E27FC236}">
                <a16:creationId xmlns:a16="http://schemas.microsoft.com/office/drawing/2014/main" id="{371E0754-C10B-434F-B79A-9169E8EFCD11}"/>
              </a:ext>
            </a:extLst>
          </p:cNvPr>
          <p:cNvPicPr>
            <a:picLocks noChangeAspect="1"/>
          </p:cNvPicPr>
          <p:nvPr/>
        </p:nvPicPr>
        <p:blipFill>
          <a:blip r:embed="rId3"/>
          <a:stretch>
            <a:fillRect/>
          </a:stretch>
        </p:blipFill>
        <p:spPr>
          <a:xfrm>
            <a:off x="1130968" y="1024075"/>
            <a:ext cx="3176403" cy="3211041"/>
          </a:xfrm>
          <a:prstGeom prst="rect">
            <a:avLst/>
          </a:prstGeom>
        </p:spPr>
      </p:pic>
    </p:spTree>
    <p:extLst>
      <p:ext uri="{BB962C8B-B14F-4D97-AF65-F5344CB8AC3E}">
        <p14:creationId xmlns:p14="http://schemas.microsoft.com/office/powerpoint/2010/main" val="42079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5307495" cy="1922026"/>
          </a:xfrm>
        </p:spPr>
        <p:txBody>
          <a:bodyPr>
            <a:normAutofit/>
          </a:bodyPr>
          <a:lstStyle/>
          <a:p>
            <a:r>
              <a:rPr lang="en-GB" dirty="0"/>
              <a:t>Peter pan: Second star to the right</a:t>
            </a:r>
          </a:p>
          <a:p>
            <a:endParaRPr lang="en-GB" dirty="0"/>
          </a:p>
        </p:txBody>
      </p:sp>
      <p:sp>
        <p:nvSpPr>
          <p:cNvPr id="7" name="Subtitle 2"/>
          <p:cNvSpPr txBox="1">
            <a:spLocks/>
          </p:cNvSpPr>
          <p:nvPr/>
        </p:nvSpPr>
        <p:spPr>
          <a:xfrm>
            <a:off x="5711686" y="240632"/>
            <a:ext cx="6175513" cy="6376735"/>
          </a:xfrm>
          <a:prstGeom prst="rect">
            <a:avLst/>
          </a:prstGeom>
          <a:solidFill>
            <a:srgbClr val="92D050"/>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https://youtu.be/bFkyhlIm4m0</a:t>
            </a:r>
            <a:endParaRPr lang="en-GB" sz="4000" dirty="0"/>
          </a:p>
          <a:p>
            <a:pPr algn="l"/>
            <a:r>
              <a:rPr lang="en-US" sz="4000" dirty="0"/>
              <a:t>The Second Star to the Right" is the opening song to the 1953 film Peter Pan. It is sung by an offscreen chorus and refers to the entrance to Neverland. It is then heard instrumentally after the opening credits where an offscreen narrator introduces the viewers to the Darling family's house, the house Peter Pan chose particularly because there were people who believed in him.</a:t>
            </a:r>
            <a:endParaRPr lang="en-GB" sz="4000" dirty="0"/>
          </a:p>
        </p:txBody>
      </p:sp>
      <p:pic>
        <p:nvPicPr>
          <p:cNvPr id="9" name="Picture 8">
            <a:extLst>
              <a:ext uri="{FF2B5EF4-FFF2-40B4-BE49-F238E27FC236}">
                <a16:creationId xmlns:a16="http://schemas.microsoft.com/office/drawing/2014/main" id="{743A9893-CB07-4643-8979-E18C8C04FEB7}"/>
              </a:ext>
            </a:extLst>
          </p:cNvPr>
          <p:cNvPicPr>
            <a:picLocks noChangeAspect="1"/>
          </p:cNvPicPr>
          <p:nvPr/>
        </p:nvPicPr>
        <p:blipFill>
          <a:blip r:embed="rId3"/>
          <a:stretch>
            <a:fillRect/>
          </a:stretch>
        </p:blipFill>
        <p:spPr>
          <a:xfrm>
            <a:off x="788505" y="817395"/>
            <a:ext cx="4553516" cy="3877947"/>
          </a:xfrm>
          <a:prstGeom prst="rect">
            <a:avLst/>
          </a:prstGeom>
        </p:spPr>
      </p:pic>
    </p:spTree>
    <p:extLst>
      <p:ext uri="{BB962C8B-B14F-4D97-AF65-F5344CB8AC3E}">
        <p14:creationId xmlns:p14="http://schemas.microsoft.com/office/powerpoint/2010/main" val="379351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5307495" cy="1922026"/>
          </a:xfrm>
        </p:spPr>
        <p:txBody>
          <a:bodyPr>
            <a:normAutofit/>
          </a:bodyPr>
          <a:lstStyle/>
          <a:p>
            <a:r>
              <a:rPr lang="en-GB" dirty="0"/>
              <a:t>Wizard of Oz Royal variety performance</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https://youtu.be/stCIkeMGTTc</a:t>
            </a:r>
            <a:endParaRPr lang="en-GB" sz="4000" dirty="0"/>
          </a:p>
          <a:p>
            <a:pPr algn="l"/>
            <a:endParaRPr lang="en-GB" sz="4000" dirty="0"/>
          </a:p>
        </p:txBody>
      </p:sp>
      <p:pic>
        <p:nvPicPr>
          <p:cNvPr id="4" name="Picture 3">
            <a:extLst>
              <a:ext uri="{FF2B5EF4-FFF2-40B4-BE49-F238E27FC236}">
                <a16:creationId xmlns:a16="http://schemas.microsoft.com/office/drawing/2014/main" id="{08661F23-F245-4648-BC31-64FB2CFD61A5}"/>
              </a:ext>
            </a:extLst>
          </p:cNvPr>
          <p:cNvPicPr>
            <a:picLocks noChangeAspect="1"/>
          </p:cNvPicPr>
          <p:nvPr/>
        </p:nvPicPr>
        <p:blipFill>
          <a:blip r:embed="rId3"/>
          <a:stretch>
            <a:fillRect/>
          </a:stretch>
        </p:blipFill>
        <p:spPr>
          <a:xfrm>
            <a:off x="1058779" y="604169"/>
            <a:ext cx="4475747" cy="3871577"/>
          </a:xfrm>
          <a:prstGeom prst="rect">
            <a:avLst/>
          </a:prstGeom>
        </p:spPr>
      </p:pic>
    </p:spTree>
    <p:extLst>
      <p:ext uri="{BB962C8B-B14F-4D97-AF65-F5344CB8AC3E}">
        <p14:creationId xmlns:p14="http://schemas.microsoft.com/office/powerpoint/2010/main" val="392376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a:bodyPr>
          <a:lstStyle/>
          <a:p>
            <a:r>
              <a:rPr lang="en-GB" dirty="0"/>
              <a:t>Old Man River from Showboat  by Williams</a:t>
            </a:r>
          </a:p>
        </p:txBody>
      </p:sp>
      <p:sp>
        <p:nvSpPr>
          <p:cNvPr id="7" name="Subtitle 2"/>
          <p:cNvSpPr txBox="1">
            <a:spLocks/>
          </p:cNvSpPr>
          <p:nvPr/>
        </p:nvSpPr>
        <p:spPr>
          <a:xfrm>
            <a:off x="5711687" y="312738"/>
            <a:ext cx="5082208" cy="5842735"/>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hlinkClick r:id="rId2"/>
              </a:rPr>
              <a:t>§https://youtu.be/BMAZe89O61k</a:t>
            </a:r>
            <a:endParaRPr lang="en-GB" dirty="0"/>
          </a:p>
          <a:p>
            <a:pPr lvl="0" algn="l"/>
            <a:r>
              <a:rPr lang="en-GB" b="1" dirty="0"/>
              <a:t>Paul Robeson</a:t>
            </a:r>
            <a:r>
              <a:rPr lang="en-GB" dirty="0"/>
              <a:t> sang “</a:t>
            </a:r>
            <a:r>
              <a:rPr lang="en-GB" dirty="0" err="1"/>
              <a:t>Ol</a:t>
            </a:r>
            <a:r>
              <a:rPr lang="en-GB" dirty="0"/>
              <a:t>' Man River” in the movie “Show Boat,” a romantic musical film released in 1936. </a:t>
            </a:r>
          </a:p>
          <a:p>
            <a:pPr lvl="0" algn="l"/>
            <a:r>
              <a:rPr lang="en-GB" dirty="0"/>
              <a:t>The movie is based on a novel by Edna Ferber and a Broadway musical, directed by Jerome Kern and Oscar Hammerstein II.</a:t>
            </a:r>
          </a:p>
          <a:p>
            <a:pPr lvl="0" algn="l"/>
            <a:r>
              <a:rPr lang="en-GB" dirty="0"/>
              <a:t>The musical follows </a:t>
            </a:r>
            <a:r>
              <a:rPr lang="en-GB" b="1" dirty="0"/>
              <a:t>the lives of the performers, stagehands and dock workers on the Cotton Blossom, a Mississippi River show boat</a:t>
            </a:r>
            <a:r>
              <a:rPr lang="en-GB" dirty="0"/>
              <a:t>, over 40 years from 1887 to 1927</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80C463C9-4D27-AB4A-A61A-5855BC4696F0}"/>
              </a:ext>
            </a:extLst>
          </p:cNvPr>
          <p:cNvPicPr>
            <a:picLocks noChangeAspect="1"/>
          </p:cNvPicPr>
          <p:nvPr/>
        </p:nvPicPr>
        <p:blipFill>
          <a:blip r:embed="rId3"/>
          <a:stretch>
            <a:fillRect/>
          </a:stretch>
        </p:blipFill>
        <p:spPr>
          <a:xfrm>
            <a:off x="1074420" y="1245871"/>
            <a:ext cx="3554730" cy="2992824"/>
          </a:xfrm>
          <a:prstGeom prst="rect">
            <a:avLst/>
          </a:prstGeom>
        </p:spPr>
      </p:pic>
    </p:spTree>
    <p:extLst>
      <p:ext uri="{BB962C8B-B14F-4D97-AF65-F5344CB8AC3E}">
        <p14:creationId xmlns:p14="http://schemas.microsoft.com/office/powerpoint/2010/main" val="807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37101"/>
          </a:xfrm>
          <a:solidFill>
            <a:srgbClr val="92D050"/>
          </a:solidFill>
        </p:spPr>
        <p:txBody>
          <a:bodyPr>
            <a:normAutofit fontScale="85000" lnSpcReduction="20000"/>
          </a:bodyPr>
          <a:lstStyle/>
          <a:p>
            <a:r>
              <a:rPr lang="en-GB" sz="3200" b="1" dirty="0"/>
              <a:t>Olivier </a:t>
            </a:r>
            <a:r>
              <a:rPr lang="en-GB" sz="3200" b="1" dirty="0" err="1"/>
              <a:t>Messiaen</a:t>
            </a:r>
            <a:endParaRPr lang="en-GB" sz="3200" b="1" dirty="0"/>
          </a:p>
          <a:p>
            <a:r>
              <a:rPr lang="en-GB" sz="3200" b="1" dirty="0"/>
              <a:t>The Blackbird</a:t>
            </a:r>
          </a:p>
          <a:p>
            <a:r>
              <a:rPr lang="en-GB" dirty="0"/>
              <a:t>December 10, 1908 – April 27, 1992</a:t>
            </a:r>
            <a:endParaRPr lang="en-GB" b="1" dirty="0"/>
          </a:p>
        </p:txBody>
      </p:sp>
      <p:sp>
        <p:nvSpPr>
          <p:cNvPr id="7" name="Subtitle 2"/>
          <p:cNvSpPr txBox="1">
            <a:spLocks/>
          </p:cNvSpPr>
          <p:nvPr/>
        </p:nvSpPr>
        <p:spPr>
          <a:xfrm>
            <a:off x="5711686" y="1068111"/>
            <a:ext cx="6480313" cy="4673470"/>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t>Messiaen was a French composer, organist, and ornithologist from the 20</a:t>
            </a:r>
            <a:r>
              <a:rPr lang="en-GB" sz="4000" baseline="30000" dirty="0"/>
              <a:t>th</a:t>
            </a:r>
            <a:r>
              <a:rPr lang="en-GB" sz="4000" dirty="0"/>
              <a:t> Century – his keen interest in birds inspired his music!</a:t>
            </a:r>
          </a:p>
          <a:p>
            <a:pPr algn="l"/>
            <a:r>
              <a:rPr lang="en-GB" u="sng" dirty="0">
                <a:hlinkClick r:id="rId2"/>
              </a:rPr>
              <a:t>https://youtu.be/cwDmDTjrBNA</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307975" y="1068111"/>
            <a:ext cx="5044194" cy="3121117"/>
          </a:xfrm>
          <a:prstGeom prst="rect">
            <a:avLst/>
          </a:prstGeom>
        </p:spPr>
      </p:pic>
    </p:spTree>
    <p:extLst>
      <p:ext uri="{BB962C8B-B14F-4D97-AF65-F5344CB8AC3E}">
        <p14:creationId xmlns:p14="http://schemas.microsoft.com/office/powerpoint/2010/main" val="353939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a:bodyPr>
          <a:lstStyle/>
          <a:p>
            <a:r>
              <a:rPr lang="en-GB" dirty="0"/>
              <a:t>Queen</a:t>
            </a:r>
          </a:p>
          <a:p>
            <a:r>
              <a:rPr lang="en-GB" dirty="0"/>
              <a:t>We are the Champions</a:t>
            </a:r>
          </a:p>
          <a:p>
            <a:endParaRPr lang="en-GB" b="1" dirty="0"/>
          </a:p>
        </p:txBody>
      </p:sp>
      <p:sp>
        <p:nvSpPr>
          <p:cNvPr id="7" name="Subtitle 2"/>
          <p:cNvSpPr txBox="1">
            <a:spLocks/>
          </p:cNvSpPr>
          <p:nvPr/>
        </p:nvSpPr>
        <p:spPr>
          <a:xfrm>
            <a:off x="5711686" y="182880"/>
            <a:ext cx="5912623" cy="6275069"/>
          </a:xfrm>
          <a:prstGeom prst="rect">
            <a:avLst/>
          </a:prstGeom>
          <a:solidFill>
            <a:srgbClr val="92D050"/>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https://youtu.be/FP808MiJUcM</a:t>
            </a:r>
            <a:endParaRPr lang="en-GB" sz="4000" dirty="0"/>
          </a:p>
          <a:p>
            <a:pPr algn="l"/>
            <a:r>
              <a:rPr lang="en-GB" sz="4000" dirty="0"/>
              <a:t>Queen are a British rock band formed in London in 1970. Their classic line-up was Freddie Mercury (lead vocals, piano), </a:t>
            </a:r>
          </a:p>
          <a:p>
            <a:pPr algn="l"/>
            <a:r>
              <a:rPr lang="en-GB" sz="4000" dirty="0"/>
              <a:t>Brian May (guitar, vocals), </a:t>
            </a:r>
          </a:p>
          <a:p>
            <a:pPr algn="l"/>
            <a:r>
              <a:rPr lang="en-GB" sz="4000" dirty="0"/>
              <a:t>Roger Taylor (drums, vocals) </a:t>
            </a:r>
          </a:p>
          <a:p>
            <a:pPr algn="l"/>
            <a:r>
              <a:rPr lang="en-GB" sz="4000" dirty="0"/>
              <a:t>and John Deacon (bass). </a:t>
            </a:r>
          </a:p>
          <a:p>
            <a:pPr algn="l"/>
            <a:r>
              <a:rPr lang="en-GB" sz="4000" dirty="0"/>
              <a:t>Their earliest works were influenced by progressive rock, hard rock and heavy metal, but the band gradually ventured into more conventional and radio-friendly works by incorporating further styles, such as arena rock and pop rock. "We Are the Champions" is a song by the British rock band Queen, first released on their 1977 album News of the World.</a:t>
            </a:r>
          </a:p>
          <a:p>
            <a:pPr algn="l"/>
            <a:r>
              <a:rPr lang="en-GB" sz="4000" dirty="0"/>
              <a:t>Written by lead singer Freddie Mercury, it remains among rock's most recognisable anthems. </a:t>
            </a:r>
          </a:p>
          <a:p>
            <a:pPr algn="l"/>
            <a:r>
              <a:rPr lang="en-GB" sz="4000" dirty="0"/>
              <a:t>The song was a worldwide success, reaching number two in the UK Singles Chart</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B076F97-394F-FF42-B8C1-8741ED31CDB1}"/>
              </a:ext>
            </a:extLst>
          </p:cNvPr>
          <p:cNvPicPr>
            <a:picLocks noChangeAspect="1"/>
          </p:cNvPicPr>
          <p:nvPr/>
        </p:nvPicPr>
        <p:blipFill>
          <a:blip r:embed="rId3"/>
          <a:stretch>
            <a:fillRect/>
          </a:stretch>
        </p:blipFill>
        <p:spPr>
          <a:xfrm>
            <a:off x="902970" y="312738"/>
            <a:ext cx="4191000" cy="4191000"/>
          </a:xfrm>
          <a:prstGeom prst="rect">
            <a:avLst/>
          </a:prstGeom>
        </p:spPr>
      </p:pic>
    </p:spTree>
    <p:extLst>
      <p:ext uri="{BB962C8B-B14F-4D97-AF65-F5344CB8AC3E}">
        <p14:creationId xmlns:p14="http://schemas.microsoft.com/office/powerpoint/2010/main" val="14576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a:bodyPr>
          <a:lstStyle/>
          <a:p>
            <a:r>
              <a:rPr lang="en-GB" dirty="0"/>
              <a:t>David Bowie</a:t>
            </a:r>
          </a:p>
          <a:p>
            <a:r>
              <a:rPr lang="en-GB" dirty="0"/>
              <a:t>Life on Mars</a:t>
            </a:r>
          </a:p>
          <a:p>
            <a:r>
              <a:rPr lang="en-GB" dirty="0"/>
              <a:t>1947 – 10 January 2016</a:t>
            </a:r>
            <a:endParaRPr lang="en-GB" b="1" dirty="0"/>
          </a:p>
          <a:p>
            <a:endParaRPr lang="en-GB" dirty="0"/>
          </a:p>
          <a:p>
            <a:endParaRPr lang="en-GB" b="1" dirty="0"/>
          </a:p>
        </p:txBody>
      </p:sp>
      <p:sp>
        <p:nvSpPr>
          <p:cNvPr id="7" name="Subtitle 2"/>
          <p:cNvSpPr txBox="1">
            <a:spLocks/>
          </p:cNvSpPr>
          <p:nvPr/>
        </p:nvSpPr>
        <p:spPr>
          <a:xfrm>
            <a:off x="5126750" y="1677159"/>
            <a:ext cx="6543882" cy="3222833"/>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https://youtu.be/AZKcl4-tcu</a:t>
            </a:r>
            <a:endParaRPr lang="en-GB" sz="4000" dirty="0"/>
          </a:p>
          <a:p>
            <a:pPr algn="l"/>
            <a:r>
              <a:rPr lang="en-US" sz="4000" dirty="0"/>
              <a:t>"Life on Mars" is a song by English singer-songwriter David Bowie, first released on his 1971 album Hunky Dory. </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89A9DB25-A65F-49B1-9772-0CD017E22CD2}"/>
              </a:ext>
            </a:extLst>
          </p:cNvPr>
          <p:cNvPicPr>
            <a:picLocks noChangeAspect="1"/>
          </p:cNvPicPr>
          <p:nvPr/>
        </p:nvPicPr>
        <p:blipFill>
          <a:blip r:embed="rId3"/>
          <a:stretch>
            <a:fillRect/>
          </a:stretch>
        </p:blipFill>
        <p:spPr>
          <a:xfrm>
            <a:off x="1382760" y="844826"/>
            <a:ext cx="3261643" cy="3810330"/>
          </a:xfrm>
          <a:prstGeom prst="rect">
            <a:avLst/>
          </a:prstGeom>
        </p:spPr>
      </p:pic>
    </p:spTree>
    <p:extLst>
      <p:ext uri="{BB962C8B-B14F-4D97-AF65-F5344CB8AC3E}">
        <p14:creationId xmlns:p14="http://schemas.microsoft.com/office/powerpoint/2010/main" val="245050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a:bodyPr>
          <a:lstStyle/>
          <a:p>
            <a:r>
              <a:rPr lang="en-GB" dirty="0"/>
              <a:t>The Beatles</a:t>
            </a:r>
          </a:p>
          <a:p>
            <a:r>
              <a:rPr lang="en-GB" dirty="0" err="1"/>
              <a:t>PennyLane</a:t>
            </a:r>
            <a:endParaRPr lang="en-GB" dirty="0"/>
          </a:p>
          <a:p>
            <a:r>
              <a:rPr lang="en-GB" b="1" dirty="0"/>
              <a:t>1960-1970 as a band</a:t>
            </a:r>
          </a:p>
        </p:txBody>
      </p:sp>
      <p:sp>
        <p:nvSpPr>
          <p:cNvPr id="7" name="Subtitle 2"/>
          <p:cNvSpPr txBox="1">
            <a:spLocks/>
          </p:cNvSpPr>
          <p:nvPr/>
        </p:nvSpPr>
        <p:spPr>
          <a:xfrm>
            <a:off x="5711687" y="312739"/>
            <a:ext cx="5082208" cy="4587254"/>
          </a:xfrm>
          <a:prstGeom prst="rect">
            <a:avLst/>
          </a:prstGeom>
          <a:solidFill>
            <a:srgbClr val="92D050"/>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hlinkClick r:id="rId2"/>
              </a:rPr>
              <a:t>https://youtu.be/S-rB0pHI9fU</a:t>
            </a:r>
            <a:endParaRPr lang="en-GB" dirty="0"/>
          </a:p>
          <a:p>
            <a:pPr algn="l"/>
            <a:r>
              <a:rPr lang="en-US" sz="4000" dirty="0"/>
              <a:t>"Penny Lane" is a song by the English rock band the Beatles that was released in February 1967 as a double A-side single with "Strawberry Fields Forever".</a:t>
            </a:r>
          </a:p>
          <a:p>
            <a:pPr algn="l"/>
            <a:r>
              <a:rPr lang="en-US" sz="4000" dirty="0"/>
              <a:t> It was written primarily by Paul McCartney and credited to the Lennon–McCartney songwriting partnership.</a:t>
            </a:r>
          </a:p>
          <a:p>
            <a:pPr algn="l"/>
            <a:r>
              <a:rPr lang="en-US" sz="4000" dirty="0"/>
              <a:t> The lyrics refer to Penny Lane, a street in Liverpool, and make mention of the sights and characters that McCartney recalled from his upbringing in the city.</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D8C43407-55DA-46F4-A601-44E7348813AF}"/>
              </a:ext>
            </a:extLst>
          </p:cNvPr>
          <p:cNvPicPr>
            <a:picLocks noChangeAspect="1"/>
          </p:cNvPicPr>
          <p:nvPr/>
        </p:nvPicPr>
        <p:blipFill>
          <a:blip r:embed="rId3"/>
          <a:stretch>
            <a:fillRect/>
          </a:stretch>
        </p:blipFill>
        <p:spPr>
          <a:xfrm>
            <a:off x="825831" y="312738"/>
            <a:ext cx="4885855" cy="4211136"/>
          </a:xfrm>
          <a:prstGeom prst="rect">
            <a:avLst/>
          </a:prstGeom>
        </p:spPr>
      </p:pic>
    </p:spTree>
    <p:extLst>
      <p:ext uri="{BB962C8B-B14F-4D97-AF65-F5344CB8AC3E}">
        <p14:creationId xmlns:p14="http://schemas.microsoft.com/office/powerpoint/2010/main" val="33022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92500" lnSpcReduction="10000"/>
          </a:bodyPr>
          <a:lstStyle/>
          <a:p>
            <a:r>
              <a:rPr lang="en-GB" sz="2800" b="1" dirty="0"/>
              <a:t>Aaron Copland</a:t>
            </a:r>
          </a:p>
          <a:p>
            <a:r>
              <a:rPr lang="da-DK" dirty="0"/>
              <a:t>Rodeo introduction</a:t>
            </a:r>
          </a:p>
          <a:p>
            <a:r>
              <a:rPr lang="da-DK" dirty="0"/>
              <a:t>November 14, 1900 – December 2, 1990</a:t>
            </a:r>
            <a:endParaRPr lang="en-GB" b="1" dirty="0"/>
          </a:p>
        </p:txBody>
      </p:sp>
      <p:sp>
        <p:nvSpPr>
          <p:cNvPr id="7" name="Subtitle 2"/>
          <p:cNvSpPr txBox="1">
            <a:spLocks/>
          </p:cNvSpPr>
          <p:nvPr/>
        </p:nvSpPr>
        <p:spPr>
          <a:xfrm>
            <a:off x="5711686" y="312738"/>
            <a:ext cx="6480313" cy="5556433"/>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500" dirty="0"/>
              <a:t>Copland was an American composer whose works are said to capture the open spirit of America.</a:t>
            </a:r>
          </a:p>
          <a:p>
            <a:pPr algn="l"/>
            <a:r>
              <a:rPr lang="en-US" sz="3500" b="0" i="0" dirty="0">
                <a:solidFill>
                  <a:srgbClr val="333333"/>
                </a:solidFill>
                <a:effectLst/>
                <a:latin typeface="ReithSans"/>
              </a:rPr>
              <a:t>This is music about real people and their folk tunes and customs; it's full of open plains, a sense of adventure and the American pioneering spirit.</a:t>
            </a:r>
            <a:endParaRPr lang="en-GB" sz="3500" dirty="0"/>
          </a:p>
          <a:p>
            <a:pPr algn="l"/>
            <a:r>
              <a:rPr lang="en-US" sz="3500" b="0" i="0" dirty="0">
                <a:solidFill>
                  <a:srgbClr val="333333"/>
                </a:solidFill>
                <a:effectLst/>
                <a:latin typeface="ReithSans"/>
              </a:rPr>
              <a:t>Originally composed in 1942 for a ballet called Rodeo, the Hoe-Down features two American square dance tunes and fuses evocative music and dance.</a:t>
            </a:r>
            <a:endParaRPr lang="en-GB" sz="3500" dirty="0"/>
          </a:p>
          <a:p>
            <a:pPr algn="l"/>
            <a:r>
              <a:rPr lang="en-GB" sz="3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https://youtu.be/6fUCvxRxK2w</a:t>
            </a:r>
            <a:endParaRPr lang="en-GB" sz="35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 y="312738"/>
            <a:ext cx="5358808" cy="3841819"/>
          </a:xfrm>
          <a:prstGeom prst="rect">
            <a:avLst/>
          </a:prstGeom>
        </p:spPr>
      </p:pic>
    </p:spTree>
    <p:extLst>
      <p:ext uri="{BB962C8B-B14F-4D97-AF65-F5344CB8AC3E}">
        <p14:creationId xmlns:p14="http://schemas.microsoft.com/office/powerpoint/2010/main" val="48595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665701"/>
          </a:xfrm>
          <a:solidFill>
            <a:srgbClr val="92D050"/>
          </a:solidFill>
        </p:spPr>
        <p:txBody>
          <a:bodyPr>
            <a:normAutofit fontScale="85000" lnSpcReduction="10000"/>
          </a:bodyPr>
          <a:lstStyle/>
          <a:p>
            <a:r>
              <a:rPr lang="en-GB" sz="2800" b="1" dirty="0"/>
              <a:t>George </a:t>
            </a:r>
            <a:r>
              <a:rPr lang="en-GB" sz="2800" b="1" dirty="0" err="1"/>
              <a:t>Theophilus</a:t>
            </a:r>
            <a:r>
              <a:rPr lang="en-GB" sz="2800" b="1" dirty="0"/>
              <a:t> Walker</a:t>
            </a:r>
          </a:p>
          <a:p>
            <a:r>
              <a:rPr lang="en-GB" sz="2800" b="1" dirty="0"/>
              <a:t>Lyrics for Strings</a:t>
            </a:r>
          </a:p>
          <a:p>
            <a:r>
              <a:rPr lang="en-GB" sz="2800" dirty="0"/>
              <a:t> (June 27, 1922 – August 23, 2018)</a:t>
            </a:r>
            <a:endParaRPr lang="en-GB" sz="2800" b="1" dirty="0"/>
          </a:p>
        </p:txBody>
      </p:sp>
      <p:sp>
        <p:nvSpPr>
          <p:cNvPr id="7" name="Subtitle 2"/>
          <p:cNvSpPr txBox="1">
            <a:spLocks/>
          </p:cNvSpPr>
          <p:nvPr/>
        </p:nvSpPr>
        <p:spPr>
          <a:xfrm>
            <a:off x="5358809" y="680485"/>
            <a:ext cx="6677616" cy="4219508"/>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t>Walker was an American composer, pianist, and organist, who was the first African American to have won the Pulitzer Prize for Music.</a:t>
            </a:r>
            <a:endParaRPr lang="en-GB" sz="4000" baseline="30000" dirty="0"/>
          </a:p>
          <a:p>
            <a:pPr algn="l"/>
            <a:r>
              <a:rPr lang="en-GB" u="sng" dirty="0">
                <a:hlinkClick r:id="rId2"/>
              </a:rPr>
              <a:t>https://youtu.be/gZLLVacAT6Y</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George Walker - Concerts, Biography &amp; News - BBC Music"/>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307976" y="496957"/>
            <a:ext cx="4518806" cy="3665261"/>
          </a:xfrm>
          <a:prstGeom prst="rect">
            <a:avLst/>
          </a:prstGeom>
        </p:spPr>
      </p:pic>
    </p:spTree>
    <p:extLst>
      <p:ext uri="{BB962C8B-B14F-4D97-AF65-F5344CB8AC3E}">
        <p14:creationId xmlns:p14="http://schemas.microsoft.com/office/powerpoint/2010/main" val="250979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784" y="4466465"/>
            <a:ext cx="4805988" cy="2013848"/>
          </a:xfrm>
          <a:solidFill>
            <a:srgbClr val="92D050"/>
          </a:solidFill>
        </p:spPr>
        <p:txBody>
          <a:bodyPr>
            <a:normAutofit fontScale="92500"/>
          </a:bodyPr>
          <a:lstStyle/>
          <a:p>
            <a:r>
              <a:rPr lang="en-GB" b="1" dirty="0"/>
              <a:t>Joseph </a:t>
            </a:r>
            <a:r>
              <a:rPr lang="en-GB" b="1" dirty="0" err="1"/>
              <a:t>Bologne</a:t>
            </a:r>
            <a:r>
              <a:rPr lang="en-GB" b="1" dirty="0"/>
              <a:t>, Chevalier de Saint-Georges</a:t>
            </a:r>
            <a:r>
              <a:rPr lang="en-GB" dirty="0"/>
              <a:t> </a:t>
            </a:r>
          </a:p>
          <a:p>
            <a:r>
              <a:rPr lang="en-GB" dirty="0"/>
              <a:t>Symphonie </a:t>
            </a:r>
            <a:r>
              <a:rPr lang="en-GB" dirty="0" err="1"/>
              <a:t>Concertante</a:t>
            </a:r>
            <a:r>
              <a:rPr lang="en-GB" dirty="0"/>
              <a:t> in G major</a:t>
            </a:r>
          </a:p>
          <a:p>
            <a:r>
              <a:rPr lang="en-GB" dirty="0"/>
              <a:t>(December 25, 1745 – June 12, 1799)</a:t>
            </a:r>
            <a:endParaRPr lang="en-GB" sz="2800" b="1" dirty="0"/>
          </a:p>
        </p:txBody>
      </p:sp>
      <p:sp>
        <p:nvSpPr>
          <p:cNvPr id="7" name="Subtitle 2"/>
          <p:cNvSpPr txBox="1">
            <a:spLocks/>
          </p:cNvSpPr>
          <p:nvPr/>
        </p:nvSpPr>
        <p:spPr>
          <a:xfrm>
            <a:off x="5711686" y="312738"/>
            <a:ext cx="6480314" cy="6545261"/>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a:t>Joseph </a:t>
            </a:r>
            <a:r>
              <a:rPr lang="en-GB" sz="3000" dirty="0" err="1"/>
              <a:t>Bologne</a:t>
            </a:r>
            <a:r>
              <a:rPr lang="en-GB" sz="3000" dirty="0"/>
              <a:t> was a champion fencer, classical composer, virtuoso violinist, and conductor of the leading symphony orchestra in Paris</a:t>
            </a:r>
          </a:p>
          <a:p>
            <a:pPr algn="l"/>
            <a:r>
              <a:rPr lang="en-US" sz="3000" b="0" i="0" dirty="0">
                <a:solidFill>
                  <a:srgbClr val="333333"/>
                </a:solidFill>
                <a:effectLst/>
                <a:latin typeface="ReithSans"/>
              </a:rPr>
              <a:t>He was the first classical composer of African ancestry. </a:t>
            </a:r>
          </a:p>
          <a:p>
            <a:pPr algn="l"/>
            <a:r>
              <a:rPr lang="en-US" sz="3000" b="0" i="0" dirty="0">
                <a:solidFill>
                  <a:srgbClr val="333333"/>
                </a:solidFill>
                <a:effectLst/>
                <a:latin typeface="ReithSans"/>
              </a:rPr>
              <a:t>His parents were a wealthy slave owner on a plantation in the West Indies and a slave. So little is known of his musical training, that several myths have grown up around it.</a:t>
            </a:r>
            <a:endParaRPr lang="en-GB" sz="3000" dirty="0"/>
          </a:p>
          <a:p>
            <a:pPr algn="l"/>
            <a:r>
              <a:rPr lang="en-GB" u="sng" dirty="0">
                <a:hlinkClick r:id="rId2"/>
              </a:rPr>
              <a:t>https://youtu.be/VRBUA5rgaLs</a:t>
            </a:r>
            <a:endParaRPr lang="en-GB" dirty="0"/>
          </a:p>
          <a:p>
            <a:pPr algn="l"/>
            <a:endParaRPr lang="en-GB" sz="4000" dirty="0"/>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George Walker - Concerts, Biography &amp; News - BBC Music"/>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stretch>
            <a:fillRect/>
          </a:stretch>
        </p:blipFill>
        <p:spPr>
          <a:xfrm>
            <a:off x="579783" y="377687"/>
            <a:ext cx="4805988" cy="3959912"/>
          </a:xfrm>
          <a:prstGeom prst="rect">
            <a:avLst/>
          </a:prstGeom>
        </p:spPr>
      </p:pic>
    </p:spTree>
    <p:extLst>
      <p:ext uri="{BB962C8B-B14F-4D97-AF65-F5344CB8AC3E}">
        <p14:creationId xmlns:p14="http://schemas.microsoft.com/office/powerpoint/2010/main" val="37371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5FDE-C40E-4446-A656-C2E0E169926B}"/>
              </a:ext>
            </a:extLst>
          </p:cNvPr>
          <p:cNvSpPr>
            <a:spLocks noGrp="1"/>
          </p:cNvSpPr>
          <p:nvPr>
            <p:ph type="title"/>
          </p:nvPr>
        </p:nvSpPr>
        <p:spPr>
          <a:xfrm>
            <a:off x="3474720" y="365125"/>
            <a:ext cx="7879080" cy="1325563"/>
          </a:xfrm>
        </p:spPr>
        <p:txBody>
          <a:bodyPr>
            <a:normAutofit fontScale="90000"/>
          </a:bodyPr>
          <a:lstStyle/>
          <a:p>
            <a:r>
              <a:rPr lang="en-GB" dirty="0"/>
              <a:t>The Swan from Carnival from the Animals by Saint </a:t>
            </a:r>
            <a:r>
              <a:rPr lang="en-GB" dirty="0" err="1"/>
              <a:t>Saens</a:t>
            </a:r>
            <a:endParaRPr lang="en-GB" dirty="0"/>
          </a:p>
        </p:txBody>
      </p:sp>
      <p:sp>
        <p:nvSpPr>
          <p:cNvPr id="3" name="Content Placeholder 2">
            <a:extLst>
              <a:ext uri="{FF2B5EF4-FFF2-40B4-BE49-F238E27FC236}">
                <a16:creationId xmlns:a16="http://schemas.microsoft.com/office/drawing/2014/main" id="{7A1CD77E-862A-41A5-B3FC-74E57FBA85B1}"/>
              </a:ext>
            </a:extLst>
          </p:cNvPr>
          <p:cNvSpPr>
            <a:spLocks noGrp="1"/>
          </p:cNvSpPr>
          <p:nvPr>
            <p:ph idx="1"/>
          </p:nvPr>
        </p:nvSpPr>
        <p:spPr>
          <a:xfrm>
            <a:off x="838200" y="1825624"/>
            <a:ext cx="10515600" cy="5032375"/>
          </a:xfrm>
          <a:solidFill>
            <a:srgbClr val="92D050">
              <a:alpha val="80000"/>
            </a:srgbClr>
          </a:solidFill>
        </p:spPr>
        <p:txBody>
          <a:bodyPr/>
          <a:lstStyle/>
          <a:p>
            <a:r>
              <a:rPr lang="en-GB" dirty="0">
                <a:hlinkClick r:id="rId2"/>
              </a:rPr>
              <a:t>https://youtu.be/10Z1eNq21yc</a:t>
            </a:r>
            <a:endParaRPr lang="en-GB" dirty="0"/>
          </a:p>
          <a:p>
            <a:r>
              <a:rPr lang="en-GB" dirty="0" err="1"/>
              <a:t>Isata</a:t>
            </a:r>
            <a:r>
              <a:rPr lang="en-GB" dirty="0"/>
              <a:t> </a:t>
            </a:r>
            <a:r>
              <a:rPr lang="en-GB" dirty="0" err="1"/>
              <a:t>Kanneh</a:t>
            </a:r>
            <a:r>
              <a:rPr lang="en-GB" dirty="0"/>
              <a:t>-Mason, </a:t>
            </a:r>
            <a:r>
              <a:rPr lang="en-GB" dirty="0" err="1"/>
              <a:t>Jeneba</a:t>
            </a:r>
            <a:r>
              <a:rPr lang="en-GB" dirty="0"/>
              <a:t> </a:t>
            </a:r>
            <a:r>
              <a:rPr lang="en-GB" dirty="0" err="1"/>
              <a:t>Kanneh</a:t>
            </a:r>
            <a:r>
              <a:rPr lang="en-GB" dirty="0"/>
              <a:t>-Mason, </a:t>
            </a:r>
            <a:r>
              <a:rPr lang="en-GB" dirty="0" err="1"/>
              <a:t>Sheku</a:t>
            </a:r>
            <a:r>
              <a:rPr lang="en-GB" dirty="0"/>
              <a:t> </a:t>
            </a:r>
            <a:r>
              <a:rPr lang="en-GB" dirty="0" err="1"/>
              <a:t>Kanneh</a:t>
            </a:r>
            <a:r>
              <a:rPr lang="en-GB" dirty="0"/>
              <a:t>-Mason performing Saint-Saëns: Carnival of the Animals - The Swan.</a:t>
            </a:r>
          </a:p>
        </p:txBody>
      </p:sp>
      <p:pic>
        <p:nvPicPr>
          <p:cNvPr id="4" name="Picture 3">
            <a:extLst>
              <a:ext uri="{FF2B5EF4-FFF2-40B4-BE49-F238E27FC236}">
                <a16:creationId xmlns:a16="http://schemas.microsoft.com/office/drawing/2014/main" id="{AF25555C-FC05-46DE-8249-69EC5F088759}"/>
              </a:ext>
            </a:extLst>
          </p:cNvPr>
          <p:cNvPicPr>
            <a:picLocks noChangeAspect="1"/>
          </p:cNvPicPr>
          <p:nvPr/>
        </p:nvPicPr>
        <p:blipFill>
          <a:blip r:embed="rId3"/>
          <a:stretch>
            <a:fillRect/>
          </a:stretch>
        </p:blipFill>
        <p:spPr>
          <a:xfrm>
            <a:off x="2722880" y="3222171"/>
            <a:ext cx="5852160" cy="3635829"/>
          </a:xfrm>
          <a:prstGeom prst="rect">
            <a:avLst/>
          </a:prstGeom>
        </p:spPr>
      </p:pic>
      <p:pic>
        <p:nvPicPr>
          <p:cNvPr id="5" name="Picture 4">
            <a:extLst>
              <a:ext uri="{FF2B5EF4-FFF2-40B4-BE49-F238E27FC236}">
                <a16:creationId xmlns:a16="http://schemas.microsoft.com/office/drawing/2014/main" id="{6E8233C1-476A-4573-9535-CBD9C89706A1}"/>
              </a:ext>
            </a:extLst>
          </p:cNvPr>
          <p:cNvPicPr>
            <a:picLocks noChangeAspect="1"/>
          </p:cNvPicPr>
          <p:nvPr/>
        </p:nvPicPr>
        <p:blipFill>
          <a:blip r:embed="rId4"/>
          <a:stretch>
            <a:fillRect/>
          </a:stretch>
        </p:blipFill>
        <p:spPr>
          <a:xfrm>
            <a:off x="838200" y="230187"/>
            <a:ext cx="2439726" cy="1460501"/>
          </a:xfrm>
          <a:prstGeom prst="rect">
            <a:avLst/>
          </a:prstGeom>
        </p:spPr>
      </p:pic>
    </p:spTree>
    <p:extLst>
      <p:ext uri="{BB962C8B-B14F-4D97-AF65-F5344CB8AC3E}">
        <p14:creationId xmlns:p14="http://schemas.microsoft.com/office/powerpoint/2010/main" val="170348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9C95-08CA-4D66-9A7D-013914F469D6}"/>
              </a:ext>
            </a:extLst>
          </p:cNvPr>
          <p:cNvSpPr>
            <a:spLocks noGrp="1"/>
          </p:cNvSpPr>
          <p:nvPr>
            <p:ph type="title"/>
          </p:nvPr>
        </p:nvSpPr>
        <p:spPr>
          <a:xfrm>
            <a:off x="365760" y="1"/>
            <a:ext cx="11411712" cy="1690688"/>
          </a:xfrm>
          <a:solidFill>
            <a:srgbClr val="92D050">
              <a:alpha val="80000"/>
            </a:srgbClr>
          </a:solidFill>
        </p:spPr>
        <p:txBody>
          <a:bodyPr>
            <a:normAutofit fontScale="90000"/>
          </a:bodyPr>
          <a:lstStyle/>
          <a:p>
            <a:r>
              <a:rPr lang="en-GB" dirty="0"/>
              <a:t>What makes the </a:t>
            </a:r>
            <a:r>
              <a:rPr lang="en-GB" dirty="0" err="1"/>
              <a:t>Kanneh</a:t>
            </a:r>
            <a:r>
              <a:rPr lang="en-GB" dirty="0"/>
              <a:t>-Mason siblings so remarkable? Is it the fact that all seven of them seem equally obsessed with music?</a:t>
            </a:r>
          </a:p>
        </p:txBody>
      </p:sp>
      <p:sp>
        <p:nvSpPr>
          <p:cNvPr id="3" name="Content Placeholder 2">
            <a:extLst>
              <a:ext uri="{FF2B5EF4-FFF2-40B4-BE49-F238E27FC236}">
                <a16:creationId xmlns:a16="http://schemas.microsoft.com/office/drawing/2014/main" id="{30872B2E-33C8-4515-AACE-58D7DF685C95}"/>
              </a:ext>
            </a:extLst>
          </p:cNvPr>
          <p:cNvSpPr>
            <a:spLocks noGrp="1"/>
          </p:cNvSpPr>
          <p:nvPr>
            <p:ph idx="1"/>
          </p:nvPr>
        </p:nvSpPr>
        <p:spPr>
          <a:xfrm>
            <a:off x="365760" y="1825624"/>
            <a:ext cx="11411712" cy="4794631"/>
          </a:xfrm>
        </p:spPr>
        <p:txBody>
          <a:bodyPr>
            <a:normAutofit/>
          </a:bodyPr>
          <a:lstStyle/>
          <a:p>
            <a:r>
              <a:rPr lang="en-GB" dirty="0"/>
              <a:t>They are, by order of age, </a:t>
            </a:r>
            <a:r>
              <a:rPr lang="en-GB" dirty="0" err="1"/>
              <a:t>Isata</a:t>
            </a:r>
            <a:r>
              <a:rPr lang="en-GB" dirty="0"/>
              <a:t> (25), Braimah (24), </a:t>
            </a:r>
            <a:r>
              <a:rPr lang="en-GB" dirty="0" err="1"/>
              <a:t>Sheku</a:t>
            </a:r>
            <a:r>
              <a:rPr lang="en-GB" dirty="0"/>
              <a:t> (23), Konya (21), </a:t>
            </a:r>
            <a:r>
              <a:rPr lang="en-GB" dirty="0" err="1"/>
              <a:t>Jeneba</a:t>
            </a:r>
            <a:r>
              <a:rPr lang="en-GB" dirty="0"/>
              <a:t> (19), Aminata (16) and </a:t>
            </a:r>
            <a:r>
              <a:rPr lang="en-GB" dirty="0" err="1"/>
              <a:t>Mariatu</a:t>
            </a:r>
            <a:r>
              <a:rPr lang="en-GB" dirty="0"/>
              <a:t> (12), and all play either piano, violin or cello or a combination. </a:t>
            </a:r>
          </a:p>
          <a:p>
            <a:r>
              <a:rPr lang="en-GB" dirty="0"/>
              <a:t>Or is it the fact that their parents Stuart and </a:t>
            </a:r>
            <a:r>
              <a:rPr lang="en-GB" dirty="0" err="1"/>
              <a:t>Kadiatu</a:t>
            </a:r>
            <a:r>
              <a:rPr lang="en-GB" dirty="0"/>
              <a:t> – neither of them musicians but both musical – didn’t go down the more obvious hot-housing route with specialist music schools but instead opted for state education in Nottingham at a school that truly integrated music into the curriculum? </a:t>
            </a:r>
          </a:p>
          <a:p>
            <a:r>
              <a:rPr lang="en-GB" dirty="0"/>
              <a:t>Or is it the fact that they are equally at home playing Bob Marley, Mozart or medleys from the musicals?</a:t>
            </a:r>
          </a:p>
        </p:txBody>
      </p:sp>
    </p:spTree>
    <p:extLst>
      <p:ext uri="{BB962C8B-B14F-4D97-AF65-F5344CB8AC3E}">
        <p14:creationId xmlns:p14="http://schemas.microsoft.com/office/powerpoint/2010/main" val="54213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Sheet music design templa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music design slides.potx" id="{09D230C4-ED1F-4782-ABA0-B528A81E30C6}" vid="{782C1FB5-44AD-41D7-B4F1-9A54F55FAE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8BD871-1CCB-45B8-AA75-160EAD48C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B87B2-AEC3-4287-83B8-6EF72FBDC4F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7CBF64E-123E-44AF-B882-D70003A73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TotalTime>
  <Words>3070</Words>
  <Application>Microsoft Office PowerPoint</Application>
  <PresentationFormat>Widescreen</PresentationFormat>
  <Paragraphs>208</Paragraphs>
  <Slides>42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Calibri Light</vt:lpstr>
      <vt:lpstr>Comic Sans MS</vt:lpstr>
      <vt:lpstr>ReithSans</vt:lpstr>
      <vt:lpstr>Rockwell</vt:lpstr>
      <vt:lpstr>Wingdings</vt:lpstr>
      <vt:lpstr>Atlas</vt:lpstr>
      <vt:lpstr>Sheet music design template</vt:lpstr>
      <vt:lpstr>Assembly Music years 3 and 4</vt:lpstr>
      <vt:lpstr>Autumn term</vt:lpstr>
      <vt:lpstr>Swan Lake, Dance of the Cygnets by Tchaikovsky </vt:lpstr>
      <vt:lpstr>PowerPoint Presentation</vt:lpstr>
      <vt:lpstr>PowerPoint Presentation</vt:lpstr>
      <vt:lpstr>PowerPoint Presentation</vt:lpstr>
      <vt:lpstr>PowerPoint Presentation</vt:lpstr>
      <vt:lpstr>The Swan from Carnival from the Animals by Saint Saens</vt:lpstr>
      <vt:lpstr>What makes the Kanneh-Mason siblings so remarkable? Is it the fact that all seven of them seem equally obsessed with 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Spring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Music year 1 and 2</dc:title>
  <dc:creator>Josephine Sands</dc:creator>
  <cp:lastModifiedBy>Josephine Sands</cp:lastModifiedBy>
  <cp:revision>20</cp:revision>
  <dcterms:created xsi:type="dcterms:W3CDTF">2023-06-19T10:02:34Z</dcterms:created>
  <dcterms:modified xsi:type="dcterms:W3CDTF">2023-06-28T13:47:13Z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